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0"/>
  </p:notesMasterIdLst>
  <p:sldIdLst>
    <p:sldId id="256" r:id="rId2"/>
    <p:sldId id="271" r:id="rId3"/>
    <p:sldId id="261" r:id="rId4"/>
    <p:sldId id="262" r:id="rId5"/>
    <p:sldId id="280" r:id="rId6"/>
    <p:sldId id="259" r:id="rId7"/>
    <p:sldId id="257" r:id="rId8"/>
    <p:sldId id="264" r:id="rId9"/>
    <p:sldId id="263" r:id="rId10"/>
    <p:sldId id="448" r:id="rId11"/>
    <p:sldId id="281" r:id="rId12"/>
    <p:sldId id="260" r:id="rId13"/>
    <p:sldId id="265" r:id="rId14"/>
    <p:sldId id="282" r:id="rId15"/>
    <p:sldId id="258" r:id="rId16"/>
    <p:sldId id="272" r:id="rId17"/>
    <p:sldId id="449" r:id="rId18"/>
    <p:sldId id="377" r:id="rId19"/>
    <p:sldId id="270" r:id="rId20"/>
    <p:sldId id="267" r:id="rId21"/>
    <p:sldId id="274" r:id="rId22"/>
    <p:sldId id="275" r:id="rId23"/>
    <p:sldId id="446" r:id="rId24"/>
    <p:sldId id="447" r:id="rId25"/>
    <p:sldId id="276" r:id="rId26"/>
    <p:sldId id="278" r:id="rId27"/>
    <p:sldId id="279" r:id="rId28"/>
    <p:sldId id="38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81" autoAdjust="0"/>
    <p:restoredTop sz="94660"/>
  </p:normalViewPr>
  <p:slideViewPr>
    <p:cSldViewPr snapToGrid="0">
      <p:cViewPr varScale="1">
        <p:scale>
          <a:sx n="100" d="100"/>
          <a:sy n="100" d="100"/>
        </p:scale>
        <p:origin x="70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diagrams/_rels/data4.xml.rels><?xml version="1.0" encoding="UTF-8" standalone="yes"?>
<Relationships xmlns="http://schemas.openxmlformats.org/package/2006/relationships"><Relationship Id="rId1" Type="http://schemas.openxmlformats.org/officeDocument/2006/relationships/hyperlink" Target="https://www.nps.gov/subjects/historicpreservationfund/national-historic-preservation-act.htm" TargetMode="External"/></Relationships>
</file>

<file path=ppt/diagrams/_rels/data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ata6.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diagrams/_rels/drawing4.xml.rels><?xml version="1.0" encoding="UTF-8" standalone="yes"?>
<Relationships xmlns="http://schemas.openxmlformats.org/package/2006/relationships"><Relationship Id="rId1" Type="http://schemas.openxmlformats.org/officeDocument/2006/relationships/hyperlink" Target="https://www.nps.gov/subjects/historicpreservationfund/national-historic-preservation-act.htm" TargetMode="External"/></Relationships>
</file>

<file path=ppt/diagrams/_rels/drawing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6.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9340FC-EBF4-49F4-9AD6-81125E6240E7}"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864EF687-F065-4847-A0CA-DD60503BF30D}">
      <dgm:prSet/>
      <dgm:spPr/>
      <dgm:t>
        <a:bodyPr/>
        <a:lstStyle/>
        <a:p>
          <a:r>
            <a:rPr lang="en-US" dirty="0"/>
            <a:t>In the past focus has been predominantly on colonial era history</a:t>
          </a:r>
        </a:p>
      </dgm:t>
    </dgm:pt>
    <dgm:pt modelId="{2687EE50-1F6D-4F50-B495-F6594AD48AD5}" type="parTrans" cxnId="{7DCD2150-66A3-490E-92CB-A27D0E6329B3}">
      <dgm:prSet/>
      <dgm:spPr/>
      <dgm:t>
        <a:bodyPr/>
        <a:lstStyle/>
        <a:p>
          <a:endParaRPr lang="en-US"/>
        </a:p>
      </dgm:t>
    </dgm:pt>
    <dgm:pt modelId="{28C6A0E5-BA09-4BB1-B845-5C66B1D2079D}" type="sibTrans" cxnId="{7DCD2150-66A3-490E-92CB-A27D0E6329B3}">
      <dgm:prSet/>
      <dgm:spPr/>
      <dgm:t>
        <a:bodyPr/>
        <a:lstStyle/>
        <a:p>
          <a:endParaRPr lang="en-US"/>
        </a:p>
      </dgm:t>
    </dgm:pt>
    <dgm:pt modelId="{E706D974-4AC4-46FF-BEF1-666B0295D521}">
      <dgm:prSet/>
      <dgm:spPr/>
      <dgm:t>
        <a:bodyPr/>
        <a:lstStyle/>
        <a:p>
          <a:r>
            <a:rPr lang="en-US" dirty="0"/>
            <a:t>Limited attention paid to Native American History </a:t>
          </a:r>
        </a:p>
      </dgm:t>
    </dgm:pt>
    <dgm:pt modelId="{94B6DDB3-F7CA-4A3D-825E-1710994E3B1F}" type="parTrans" cxnId="{9DE98860-3EB2-4647-87A2-BBC1D0EDE7F1}">
      <dgm:prSet/>
      <dgm:spPr/>
      <dgm:t>
        <a:bodyPr/>
        <a:lstStyle/>
        <a:p>
          <a:endParaRPr lang="en-US"/>
        </a:p>
      </dgm:t>
    </dgm:pt>
    <dgm:pt modelId="{6C62F63F-670A-41E4-B5CA-6C414947B0E6}" type="sibTrans" cxnId="{9DE98860-3EB2-4647-87A2-BBC1D0EDE7F1}">
      <dgm:prSet/>
      <dgm:spPr/>
      <dgm:t>
        <a:bodyPr/>
        <a:lstStyle/>
        <a:p>
          <a:endParaRPr lang="en-US"/>
        </a:p>
      </dgm:t>
    </dgm:pt>
    <dgm:pt modelId="{A8D3C004-3DD6-472D-9FE6-9AE48C67CF38}">
      <dgm:prSet/>
      <dgm:spPr/>
      <dgm:t>
        <a:bodyPr/>
        <a:lstStyle/>
        <a:p>
          <a:r>
            <a:rPr lang="en-US" dirty="0"/>
            <a:t>Limited, if any, attention paid to natural history</a:t>
          </a:r>
        </a:p>
      </dgm:t>
    </dgm:pt>
    <dgm:pt modelId="{68ECC817-EF7A-44CC-A158-AF3941BB6656}" type="parTrans" cxnId="{4BF5A508-9917-453D-A080-C8E887B59A83}">
      <dgm:prSet/>
      <dgm:spPr/>
      <dgm:t>
        <a:bodyPr/>
        <a:lstStyle/>
        <a:p>
          <a:endParaRPr lang="en-US"/>
        </a:p>
      </dgm:t>
    </dgm:pt>
    <dgm:pt modelId="{DBA1F8DE-C064-4EBB-9BD8-C29E5A181060}" type="sibTrans" cxnId="{4BF5A508-9917-453D-A080-C8E887B59A83}">
      <dgm:prSet/>
      <dgm:spPr/>
      <dgm:t>
        <a:bodyPr/>
        <a:lstStyle/>
        <a:p>
          <a:endParaRPr lang="en-US"/>
        </a:p>
      </dgm:t>
    </dgm:pt>
    <dgm:pt modelId="{82E0EF6D-C8CC-4B7D-B04F-471263743813}" type="pres">
      <dgm:prSet presAssocID="{F59340FC-EBF4-49F4-9AD6-81125E6240E7}" presName="diagram" presStyleCnt="0">
        <dgm:presLayoutVars>
          <dgm:dir/>
          <dgm:resizeHandles val="exact"/>
        </dgm:presLayoutVars>
      </dgm:prSet>
      <dgm:spPr/>
    </dgm:pt>
    <dgm:pt modelId="{E0FEE178-27AD-4FAC-BDAB-A0F60B5B78AC}" type="pres">
      <dgm:prSet presAssocID="{864EF687-F065-4847-A0CA-DD60503BF30D}" presName="node" presStyleLbl="node1" presStyleIdx="0" presStyleCnt="3">
        <dgm:presLayoutVars>
          <dgm:bulletEnabled val="1"/>
        </dgm:presLayoutVars>
      </dgm:prSet>
      <dgm:spPr/>
    </dgm:pt>
    <dgm:pt modelId="{B37DB7C8-733E-4E18-856A-15E247E38D1B}" type="pres">
      <dgm:prSet presAssocID="{28C6A0E5-BA09-4BB1-B845-5C66B1D2079D}" presName="sibTrans" presStyleCnt="0"/>
      <dgm:spPr/>
    </dgm:pt>
    <dgm:pt modelId="{5E977257-4B80-4600-88A2-A7AAC3BAE4E1}" type="pres">
      <dgm:prSet presAssocID="{E706D974-4AC4-46FF-BEF1-666B0295D521}" presName="node" presStyleLbl="node1" presStyleIdx="1" presStyleCnt="3">
        <dgm:presLayoutVars>
          <dgm:bulletEnabled val="1"/>
        </dgm:presLayoutVars>
      </dgm:prSet>
      <dgm:spPr/>
    </dgm:pt>
    <dgm:pt modelId="{E2AA1EBB-DBB2-4FDA-9982-A26AD831F475}" type="pres">
      <dgm:prSet presAssocID="{6C62F63F-670A-41E4-B5CA-6C414947B0E6}" presName="sibTrans" presStyleCnt="0"/>
      <dgm:spPr/>
    </dgm:pt>
    <dgm:pt modelId="{127199B8-E086-4F5D-B5D0-FE55366C6D6F}" type="pres">
      <dgm:prSet presAssocID="{A8D3C004-3DD6-472D-9FE6-9AE48C67CF38}" presName="node" presStyleLbl="node1" presStyleIdx="2" presStyleCnt="3">
        <dgm:presLayoutVars>
          <dgm:bulletEnabled val="1"/>
        </dgm:presLayoutVars>
      </dgm:prSet>
      <dgm:spPr/>
    </dgm:pt>
  </dgm:ptLst>
  <dgm:cxnLst>
    <dgm:cxn modelId="{4BF5A508-9917-453D-A080-C8E887B59A83}" srcId="{F59340FC-EBF4-49F4-9AD6-81125E6240E7}" destId="{A8D3C004-3DD6-472D-9FE6-9AE48C67CF38}" srcOrd="2" destOrd="0" parTransId="{68ECC817-EF7A-44CC-A158-AF3941BB6656}" sibTransId="{DBA1F8DE-C064-4EBB-9BD8-C29E5A181060}"/>
    <dgm:cxn modelId="{E48EC627-366C-45AA-AD19-EF6A7F7753A3}" type="presOf" srcId="{864EF687-F065-4847-A0CA-DD60503BF30D}" destId="{E0FEE178-27AD-4FAC-BDAB-A0F60B5B78AC}" srcOrd="0" destOrd="0" presId="urn:microsoft.com/office/officeart/2005/8/layout/default"/>
    <dgm:cxn modelId="{9DE98860-3EB2-4647-87A2-BBC1D0EDE7F1}" srcId="{F59340FC-EBF4-49F4-9AD6-81125E6240E7}" destId="{E706D974-4AC4-46FF-BEF1-666B0295D521}" srcOrd="1" destOrd="0" parTransId="{94B6DDB3-F7CA-4A3D-825E-1710994E3B1F}" sibTransId="{6C62F63F-670A-41E4-B5CA-6C414947B0E6}"/>
    <dgm:cxn modelId="{DDC0DA4E-4E21-42AF-A445-3C49087CD473}" type="presOf" srcId="{A8D3C004-3DD6-472D-9FE6-9AE48C67CF38}" destId="{127199B8-E086-4F5D-B5D0-FE55366C6D6F}" srcOrd="0" destOrd="0" presId="urn:microsoft.com/office/officeart/2005/8/layout/default"/>
    <dgm:cxn modelId="{7DCD2150-66A3-490E-92CB-A27D0E6329B3}" srcId="{F59340FC-EBF4-49F4-9AD6-81125E6240E7}" destId="{864EF687-F065-4847-A0CA-DD60503BF30D}" srcOrd="0" destOrd="0" parTransId="{2687EE50-1F6D-4F50-B495-F6594AD48AD5}" sibTransId="{28C6A0E5-BA09-4BB1-B845-5C66B1D2079D}"/>
    <dgm:cxn modelId="{C8C6097B-185F-427D-93C8-636EB15F144A}" type="presOf" srcId="{F59340FC-EBF4-49F4-9AD6-81125E6240E7}" destId="{82E0EF6D-C8CC-4B7D-B04F-471263743813}" srcOrd="0" destOrd="0" presId="urn:microsoft.com/office/officeart/2005/8/layout/default"/>
    <dgm:cxn modelId="{269819A8-E677-45FE-8E8F-5FD667F3C11B}" type="presOf" srcId="{E706D974-4AC4-46FF-BEF1-666B0295D521}" destId="{5E977257-4B80-4600-88A2-A7AAC3BAE4E1}" srcOrd="0" destOrd="0" presId="urn:microsoft.com/office/officeart/2005/8/layout/default"/>
    <dgm:cxn modelId="{237BBB55-2C3B-481D-A039-9EBDB261A428}" type="presParOf" srcId="{82E0EF6D-C8CC-4B7D-B04F-471263743813}" destId="{E0FEE178-27AD-4FAC-BDAB-A0F60B5B78AC}" srcOrd="0" destOrd="0" presId="urn:microsoft.com/office/officeart/2005/8/layout/default"/>
    <dgm:cxn modelId="{857BF594-56C6-4D6D-907A-E904B41286FA}" type="presParOf" srcId="{82E0EF6D-C8CC-4B7D-B04F-471263743813}" destId="{B37DB7C8-733E-4E18-856A-15E247E38D1B}" srcOrd="1" destOrd="0" presId="urn:microsoft.com/office/officeart/2005/8/layout/default"/>
    <dgm:cxn modelId="{CBD7DE54-9C80-4C55-84DD-F998971D125E}" type="presParOf" srcId="{82E0EF6D-C8CC-4B7D-B04F-471263743813}" destId="{5E977257-4B80-4600-88A2-A7AAC3BAE4E1}" srcOrd="2" destOrd="0" presId="urn:microsoft.com/office/officeart/2005/8/layout/default"/>
    <dgm:cxn modelId="{9A574CC1-3DEE-4C70-8CED-AB8B71AF65EF}" type="presParOf" srcId="{82E0EF6D-C8CC-4B7D-B04F-471263743813}" destId="{E2AA1EBB-DBB2-4FDA-9982-A26AD831F475}" srcOrd="3" destOrd="0" presId="urn:microsoft.com/office/officeart/2005/8/layout/default"/>
    <dgm:cxn modelId="{5BDBBC30-83BC-4593-99C1-189F05246E5A}" type="presParOf" srcId="{82E0EF6D-C8CC-4B7D-B04F-471263743813}" destId="{127199B8-E086-4F5D-B5D0-FE55366C6D6F}"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CF05E3D-A93A-4AB3-BE98-1C00CFA58CDD}"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A49A93EF-8559-4FA3-9731-787E45C08616}">
      <dgm:prSet/>
      <dgm:spPr/>
      <dgm:t>
        <a:bodyPr/>
        <a:lstStyle/>
        <a:p>
          <a:r>
            <a:rPr lang="en-US"/>
            <a:t>Overall discussion and understanding of dam removals. Wampanoag tribe was/is  supportive of the goals and reasoning behind these projects. Didn’t need to always explain everything which was welcome. </a:t>
          </a:r>
        </a:p>
      </dgm:t>
    </dgm:pt>
    <dgm:pt modelId="{213C9186-A2D1-4F88-812F-D3D3DC3DB1E8}" type="parTrans" cxnId="{1D410852-DAC0-44DE-84A0-29BFF6262950}">
      <dgm:prSet/>
      <dgm:spPr/>
      <dgm:t>
        <a:bodyPr/>
        <a:lstStyle/>
        <a:p>
          <a:endParaRPr lang="en-US"/>
        </a:p>
      </dgm:t>
    </dgm:pt>
    <dgm:pt modelId="{665ECA3E-B6FB-4FE8-80AB-E1917340C433}" type="sibTrans" cxnId="{1D410852-DAC0-44DE-84A0-29BFF6262950}">
      <dgm:prSet/>
      <dgm:spPr/>
      <dgm:t>
        <a:bodyPr/>
        <a:lstStyle/>
        <a:p>
          <a:endParaRPr lang="en-US"/>
        </a:p>
      </dgm:t>
    </dgm:pt>
    <dgm:pt modelId="{A4261276-50DE-45DB-B020-96BE338ED114}">
      <dgm:prSet/>
      <dgm:spPr/>
      <dgm:t>
        <a:bodyPr/>
        <a:lstStyle/>
        <a:p>
          <a:r>
            <a:rPr lang="en-US"/>
            <a:t>Aside from Section 106 we have included members in project review, plans, celebrations and interpretive displays. </a:t>
          </a:r>
        </a:p>
      </dgm:t>
    </dgm:pt>
    <dgm:pt modelId="{BB3D077C-C746-4B1E-B99D-6FF722FBD854}" type="parTrans" cxnId="{22CE513F-3A44-48A6-A70B-2475DEFAC8A6}">
      <dgm:prSet/>
      <dgm:spPr/>
      <dgm:t>
        <a:bodyPr/>
        <a:lstStyle/>
        <a:p>
          <a:endParaRPr lang="en-US"/>
        </a:p>
      </dgm:t>
    </dgm:pt>
    <dgm:pt modelId="{AA3B14DB-9BA5-4B3E-919B-BF5703243055}" type="sibTrans" cxnId="{22CE513F-3A44-48A6-A70B-2475DEFAC8A6}">
      <dgm:prSet/>
      <dgm:spPr/>
      <dgm:t>
        <a:bodyPr/>
        <a:lstStyle/>
        <a:p>
          <a:endParaRPr lang="en-US"/>
        </a:p>
      </dgm:t>
    </dgm:pt>
    <dgm:pt modelId="{8B4343A4-3E06-490F-A6EC-9174498FB685}">
      <dgm:prSet/>
      <dgm:spPr/>
      <dgm:t>
        <a:bodyPr/>
        <a:lstStyle/>
        <a:p>
          <a:r>
            <a:rPr lang="en-US"/>
            <a:t>Current nature-like fishway project: assisted in landscape design, planting plan and cultural awareness – wetu, shell paths, displays. </a:t>
          </a:r>
        </a:p>
      </dgm:t>
    </dgm:pt>
    <dgm:pt modelId="{D16609BC-83B1-437C-A56A-5B539BC0B2C0}" type="parTrans" cxnId="{192C516B-C42E-4CC1-ABCA-77E2B567021E}">
      <dgm:prSet/>
      <dgm:spPr/>
      <dgm:t>
        <a:bodyPr/>
        <a:lstStyle/>
        <a:p>
          <a:endParaRPr lang="en-US"/>
        </a:p>
      </dgm:t>
    </dgm:pt>
    <dgm:pt modelId="{4DB39F57-95E2-4765-B7ED-80B0C7E2027B}" type="sibTrans" cxnId="{192C516B-C42E-4CC1-ABCA-77E2B567021E}">
      <dgm:prSet/>
      <dgm:spPr/>
      <dgm:t>
        <a:bodyPr/>
        <a:lstStyle/>
        <a:p>
          <a:endParaRPr lang="en-US"/>
        </a:p>
      </dgm:t>
    </dgm:pt>
    <dgm:pt modelId="{6D843DA2-DBB8-49D8-9ADD-B6EDEBCABC99}" type="pres">
      <dgm:prSet presAssocID="{6CF05E3D-A93A-4AB3-BE98-1C00CFA58CDD}" presName="hierChild1" presStyleCnt="0">
        <dgm:presLayoutVars>
          <dgm:chPref val="1"/>
          <dgm:dir/>
          <dgm:animOne val="branch"/>
          <dgm:animLvl val="lvl"/>
          <dgm:resizeHandles/>
        </dgm:presLayoutVars>
      </dgm:prSet>
      <dgm:spPr/>
    </dgm:pt>
    <dgm:pt modelId="{8DB65223-64BB-4841-97E9-36EE307F4242}" type="pres">
      <dgm:prSet presAssocID="{A49A93EF-8559-4FA3-9731-787E45C08616}" presName="hierRoot1" presStyleCnt="0"/>
      <dgm:spPr/>
    </dgm:pt>
    <dgm:pt modelId="{0CA387BE-8851-4F9E-8BD8-69AE40A66990}" type="pres">
      <dgm:prSet presAssocID="{A49A93EF-8559-4FA3-9731-787E45C08616}" presName="composite" presStyleCnt="0"/>
      <dgm:spPr/>
    </dgm:pt>
    <dgm:pt modelId="{3F6A2080-E0C5-4554-B4EA-F85A6814F770}" type="pres">
      <dgm:prSet presAssocID="{A49A93EF-8559-4FA3-9731-787E45C08616}" presName="background" presStyleLbl="node0" presStyleIdx="0" presStyleCnt="3"/>
      <dgm:spPr/>
    </dgm:pt>
    <dgm:pt modelId="{797035DF-F2B9-4956-A465-76AA3E3C9F29}" type="pres">
      <dgm:prSet presAssocID="{A49A93EF-8559-4FA3-9731-787E45C08616}" presName="text" presStyleLbl="fgAcc0" presStyleIdx="0" presStyleCnt="3">
        <dgm:presLayoutVars>
          <dgm:chPref val="3"/>
        </dgm:presLayoutVars>
      </dgm:prSet>
      <dgm:spPr/>
    </dgm:pt>
    <dgm:pt modelId="{77F79D2B-AFA5-45D9-8643-7127B38EBFF8}" type="pres">
      <dgm:prSet presAssocID="{A49A93EF-8559-4FA3-9731-787E45C08616}" presName="hierChild2" presStyleCnt="0"/>
      <dgm:spPr/>
    </dgm:pt>
    <dgm:pt modelId="{A0EAE5C5-38C8-4207-BF1A-442E8F8C0A04}" type="pres">
      <dgm:prSet presAssocID="{A4261276-50DE-45DB-B020-96BE338ED114}" presName="hierRoot1" presStyleCnt="0"/>
      <dgm:spPr/>
    </dgm:pt>
    <dgm:pt modelId="{CB1DF83C-F511-4662-A199-693B5179488C}" type="pres">
      <dgm:prSet presAssocID="{A4261276-50DE-45DB-B020-96BE338ED114}" presName="composite" presStyleCnt="0"/>
      <dgm:spPr/>
    </dgm:pt>
    <dgm:pt modelId="{9344BBD7-C96C-4635-930A-A9C3F0A3CE7D}" type="pres">
      <dgm:prSet presAssocID="{A4261276-50DE-45DB-B020-96BE338ED114}" presName="background" presStyleLbl="node0" presStyleIdx="1" presStyleCnt="3"/>
      <dgm:spPr/>
    </dgm:pt>
    <dgm:pt modelId="{3FB8A50F-B63B-4198-BBA3-CD5C82FB7B79}" type="pres">
      <dgm:prSet presAssocID="{A4261276-50DE-45DB-B020-96BE338ED114}" presName="text" presStyleLbl="fgAcc0" presStyleIdx="1" presStyleCnt="3">
        <dgm:presLayoutVars>
          <dgm:chPref val="3"/>
        </dgm:presLayoutVars>
      </dgm:prSet>
      <dgm:spPr/>
    </dgm:pt>
    <dgm:pt modelId="{3F13AFD8-9012-4D35-AC0E-2407D6A79D50}" type="pres">
      <dgm:prSet presAssocID="{A4261276-50DE-45DB-B020-96BE338ED114}" presName="hierChild2" presStyleCnt="0"/>
      <dgm:spPr/>
    </dgm:pt>
    <dgm:pt modelId="{1002C5AD-731F-4E5A-A3DC-A1FC885AB2D0}" type="pres">
      <dgm:prSet presAssocID="{8B4343A4-3E06-490F-A6EC-9174498FB685}" presName="hierRoot1" presStyleCnt="0"/>
      <dgm:spPr/>
    </dgm:pt>
    <dgm:pt modelId="{A105F618-2BD6-46CE-ADB4-E497AA050D9E}" type="pres">
      <dgm:prSet presAssocID="{8B4343A4-3E06-490F-A6EC-9174498FB685}" presName="composite" presStyleCnt="0"/>
      <dgm:spPr/>
    </dgm:pt>
    <dgm:pt modelId="{5FE7ED85-3673-4B76-AD48-1BA1560CC064}" type="pres">
      <dgm:prSet presAssocID="{8B4343A4-3E06-490F-A6EC-9174498FB685}" presName="background" presStyleLbl="node0" presStyleIdx="2" presStyleCnt="3"/>
      <dgm:spPr/>
    </dgm:pt>
    <dgm:pt modelId="{0C54DF74-5004-4B14-918A-4F2D31278894}" type="pres">
      <dgm:prSet presAssocID="{8B4343A4-3E06-490F-A6EC-9174498FB685}" presName="text" presStyleLbl="fgAcc0" presStyleIdx="2" presStyleCnt="3">
        <dgm:presLayoutVars>
          <dgm:chPref val="3"/>
        </dgm:presLayoutVars>
      </dgm:prSet>
      <dgm:spPr/>
    </dgm:pt>
    <dgm:pt modelId="{FC3CFC1E-8F95-4814-9105-62C1BAAD3A13}" type="pres">
      <dgm:prSet presAssocID="{8B4343A4-3E06-490F-A6EC-9174498FB685}" presName="hierChild2" presStyleCnt="0"/>
      <dgm:spPr/>
    </dgm:pt>
  </dgm:ptLst>
  <dgm:cxnLst>
    <dgm:cxn modelId="{2B1DA40F-3C3B-4093-8DB8-1E8713E6A13D}" type="presOf" srcId="{A49A93EF-8559-4FA3-9731-787E45C08616}" destId="{797035DF-F2B9-4956-A465-76AA3E3C9F29}" srcOrd="0" destOrd="0" presId="urn:microsoft.com/office/officeart/2005/8/layout/hierarchy1"/>
    <dgm:cxn modelId="{22CE513F-3A44-48A6-A70B-2475DEFAC8A6}" srcId="{6CF05E3D-A93A-4AB3-BE98-1C00CFA58CDD}" destId="{A4261276-50DE-45DB-B020-96BE338ED114}" srcOrd="1" destOrd="0" parTransId="{BB3D077C-C746-4B1E-B99D-6FF722FBD854}" sibTransId="{AA3B14DB-9BA5-4B3E-919B-BF5703243055}"/>
    <dgm:cxn modelId="{192C516B-C42E-4CC1-ABCA-77E2B567021E}" srcId="{6CF05E3D-A93A-4AB3-BE98-1C00CFA58CDD}" destId="{8B4343A4-3E06-490F-A6EC-9174498FB685}" srcOrd="2" destOrd="0" parTransId="{D16609BC-83B1-437C-A56A-5B539BC0B2C0}" sibTransId="{4DB39F57-95E2-4765-B7ED-80B0C7E2027B}"/>
    <dgm:cxn modelId="{1D410852-DAC0-44DE-84A0-29BFF6262950}" srcId="{6CF05E3D-A93A-4AB3-BE98-1C00CFA58CDD}" destId="{A49A93EF-8559-4FA3-9731-787E45C08616}" srcOrd="0" destOrd="0" parTransId="{213C9186-A2D1-4F88-812F-D3D3DC3DB1E8}" sibTransId="{665ECA3E-B6FB-4FE8-80AB-E1917340C433}"/>
    <dgm:cxn modelId="{A2038099-48CC-4C96-8F48-C9558F50339F}" type="presOf" srcId="{A4261276-50DE-45DB-B020-96BE338ED114}" destId="{3FB8A50F-B63B-4198-BBA3-CD5C82FB7B79}" srcOrd="0" destOrd="0" presId="urn:microsoft.com/office/officeart/2005/8/layout/hierarchy1"/>
    <dgm:cxn modelId="{6524E1BB-CF82-41AD-BF2B-A0DD9033B92D}" type="presOf" srcId="{8B4343A4-3E06-490F-A6EC-9174498FB685}" destId="{0C54DF74-5004-4B14-918A-4F2D31278894}" srcOrd="0" destOrd="0" presId="urn:microsoft.com/office/officeart/2005/8/layout/hierarchy1"/>
    <dgm:cxn modelId="{8389FECF-CDD7-4DBA-B824-FAC0EF7439C9}" type="presOf" srcId="{6CF05E3D-A93A-4AB3-BE98-1C00CFA58CDD}" destId="{6D843DA2-DBB8-49D8-9ADD-B6EDEBCABC99}" srcOrd="0" destOrd="0" presId="urn:microsoft.com/office/officeart/2005/8/layout/hierarchy1"/>
    <dgm:cxn modelId="{C60A5DB3-2072-4E46-9454-AF86867C2AB4}" type="presParOf" srcId="{6D843DA2-DBB8-49D8-9ADD-B6EDEBCABC99}" destId="{8DB65223-64BB-4841-97E9-36EE307F4242}" srcOrd="0" destOrd="0" presId="urn:microsoft.com/office/officeart/2005/8/layout/hierarchy1"/>
    <dgm:cxn modelId="{18C6A2D8-D793-410F-A9B6-80A65B1187E2}" type="presParOf" srcId="{8DB65223-64BB-4841-97E9-36EE307F4242}" destId="{0CA387BE-8851-4F9E-8BD8-69AE40A66990}" srcOrd="0" destOrd="0" presId="urn:microsoft.com/office/officeart/2005/8/layout/hierarchy1"/>
    <dgm:cxn modelId="{5420D0A8-0E01-4A46-8DAF-ACCA52648D87}" type="presParOf" srcId="{0CA387BE-8851-4F9E-8BD8-69AE40A66990}" destId="{3F6A2080-E0C5-4554-B4EA-F85A6814F770}" srcOrd="0" destOrd="0" presId="urn:microsoft.com/office/officeart/2005/8/layout/hierarchy1"/>
    <dgm:cxn modelId="{5AFA55C9-5CFC-401B-9D74-D61037D3127D}" type="presParOf" srcId="{0CA387BE-8851-4F9E-8BD8-69AE40A66990}" destId="{797035DF-F2B9-4956-A465-76AA3E3C9F29}" srcOrd="1" destOrd="0" presId="urn:microsoft.com/office/officeart/2005/8/layout/hierarchy1"/>
    <dgm:cxn modelId="{9A635F46-B73D-4E13-B9F8-D34FF129A498}" type="presParOf" srcId="{8DB65223-64BB-4841-97E9-36EE307F4242}" destId="{77F79D2B-AFA5-45D9-8643-7127B38EBFF8}" srcOrd="1" destOrd="0" presId="urn:microsoft.com/office/officeart/2005/8/layout/hierarchy1"/>
    <dgm:cxn modelId="{3B12E3D5-930A-40C8-937B-288485818095}" type="presParOf" srcId="{6D843DA2-DBB8-49D8-9ADD-B6EDEBCABC99}" destId="{A0EAE5C5-38C8-4207-BF1A-442E8F8C0A04}" srcOrd="1" destOrd="0" presId="urn:microsoft.com/office/officeart/2005/8/layout/hierarchy1"/>
    <dgm:cxn modelId="{ADC52B6D-0229-4DC9-B28A-46E9B4ACBFD7}" type="presParOf" srcId="{A0EAE5C5-38C8-4207-BF1A-442E8F8C0A04}" destId="{CB1DF83C-F511-4662-A199-693B5179488C}" srcOrd="0" destOrd="0" presId="urn:microsoft.com/office/officeart/2005/8/layout/hierarchy1"/>
    <dgm:cxn modelId="{521F2E57-4F93-4917-BD35-5F4BE7272B2A}" type="presParOf" srcId="{CB1DF83C-F511-4662-A199-693B5179488C}" destId="{9344BBD7-C96C-4635-930A-A9C3F0A3CE7D}" srcOrd="0" destOrd="0" presId="urn:microsoft.com/office/officeart/2005/8/layout/hierarchy1"/>
    <dgm:cxn modelId="{E78E3412-E804-4D50-A43D-200C6B6896E2}" type="presParOf" srcId="{CB1DF83C-F511-4662-A199-693B5179488C}" destId="{3FB8A50F-B63B-4198-BBA3-CD5C82FB7B79}" srcOrd="1" destOrd="0" presId="urn:microsoft.com/office/officeart/2005/8/layout/hierarchy1"/>
    <dgm:cxn modelId="{86EC3A94-3369-4FF8-B223-AC18477C53B9}" type="presParOf" srcId="{A0EAE5C5-38C8-4207-BF1A-442E8F8C0A04}" destId="{3F13AFD8-9012-4D35-AC0E-2407D6A79D50}" srcOrd="1" destOrd="0" presId="urn:microsoft.com/office/officeart/2005/8/layout/hierarchy1"/>
    <dgm:cxn modelId="{9A0FE8FC-36A3-43D2-9FEF-6EEA15828A52}" type="presParOf" srcId="{6D843DA2-DBB8-49D8-9ADD-B6EDEBCABC99}" destId="{1002C5AD-731F-4E5A-A3DC-A1FC885AB2D0}" srcOrd="2" destOrd="0" presId="urn:microsoft.com/office/officeart/2005/8/layout/hierarchy1"/>
    <dgm:cxn modelId="{AFEDE224-531A-45A0-A13D-5F53A388D18F}" type="presParOf" srcId="{1002C5AD-731F-4E5A-A3DC-A1FC885AB2D0}" destId="{A105F618-2BD6-46CE-ADB4-E497AA050D9E}" srcOrd="0" destOrd="0" presId="urn:microsoft.com/office/officeart/2005/8/layout/hierarchy1"/>
    <dgm:cxn modelId="{DD5F89CA-1C28-4F50-9909-442C3F9A61D9}" type="presParOf" srcId="{A105F618-2BD6-46CE-ADB4-E497AA050D9E}" destId="{5FE7ED85-3673-4B76-AD48-1BA1560CC064}" srcOrd="0" destOrd="0" presId="urn:microsoft.com/office/officeart/2005/8/layout/hierarchy1"/>
    <dgm:cxn modelId="{E3D22F3C-D812-4C72-9AEC-28CFC82FDC56}" type="presParOf" srcId="{A105F618-2BD6-46CE-ADB4-E497AA050D9E}" destId="{0C54DF74-5004-4B14-918A-4F2D31278894}" srcOrd="1" destOrd="0" presId="urn:microsoft.com/office/officeart/2005/8/layout/hierarchy1"/>
    <dgm:cxn modelId="{6DCCCA6A-3CCD-43AE-A855-B3BBEC749DBE}" type="presParOf" srcId="{1002C5AD-731F-4E5A-A3DC-A1FC885AB2D0}" destId="{FC3CFC1E-8F95-4814-9105-62C1BAAD3A13}"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61AED17-3F3B-46D6-A05F-830784FE1EF5}"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6C95C7E5-5FDC-4ABC-8D5E-DE0F23FA842B}">
      <dgm:prSet/>
      <dgm:spPr/>
      <dgm:t>
        <a:bodyPr/>
        <a:lstStyle/>
        <a:p>
          <a:r>
            <a:rPr lang="en-US"/>
            <a:t>Depends upon the community. </a:t>
          </a:r>
        </a:p>
      </dgm:t>
    </dgm:pt>
    <dgm:pt modelId="{CAB35930-D9DD-4493-AB6E-FD9494BCAE17}" type="parTrans" cxnId="{88F733FF-AD56-430B-B456-7142580587A6}">
      <dgm:prSet/>
      <dgm:spPr/>
      <dgm:t>
        <a:bodyPr/>
        <a:lstStyle/>
        <a:p>
          <a:endParaRPr lang="en-US"/>
        </a:p>
      </dgm:t>
    </dgm:pt>
    <dgm:pt modelId="{A33BF4D8-D527-49C3-AA8E-EF55E7299CB4}" type="sibTrans" cxnId="{88F733FF-AD56-430B-B456-7142580587A6}">
      <dgm:prSet/>
      <dgm:spPr/>
      <dgm:t>
        <a:bodyPr/>
        <a:lstStyle/>
        <a:p>
          <a:endParaRPr lang="en-US"/>
        </a:p>
      </dgm:t>
    </dgm:pt>
    <dgm:pt modelId="{23474A80-4840-444D-A1F3-648EFFB30CA6}">
      <dgm:prSet/>
      <dgm:spPr/>
      <dgm:t>
        <a:bodyPr/>
        <a:lstStyle/>
        <a:p>
          <a:r>
            <a:rPr lang="en-US"/>
            <a:t>Town of Plymouth Holmes Dam Removal and PAL memo included natural history.</a:t>
          </a:r>
        </a:p>
      </dgm:t>
    </dgm:pt>
    <dgm:pt modelId="{84BD9D84-6133-46A9-9E65-42EFD90029B3}" type="parTrans" cxnId="{A90F5392-46BF-41A7-B194-714776B10E73}">
      <dgm:prSet/>
      <dgm:spPr/>
      <dgm:t>
        <a:bodyPr/>
        <a:lstStyle/>
        <a:p>
          <a:endParaRPr lang="en-US"/>
        </a:p>
      </dgm:t>
    </dgm:pt>
    <dgm:pt modelId="{D48BE3AE-2815-4E35-BB80-69601BE6385C}" type="sibTrans" cxnId="{A90F5392-46BF-41A7-B194-714776B10E73}">
      <dgm:prSet/>
      <dgm:spPr/>
      <dgm:t>
        <a:bodyPr/>
        <a:lstStyle/>
        <a:p>
          <a:endParaRPr lang="en-US"/>
        </a:p>
      </dgm:t>
    </dgm:pt>
    <dgm:pt modelId="{3616BFAD-C9B0-480F-891F-37F84E1B2547}">
      <dgm:prSet/>
      <dgm:spPr/>
      <dgm:t>
        <a:bodyPr/>
        <a:lstStyle/>
        <a:p>
          <a:r>
            <a:rPr lang="en-US"/>
            <a:t>Recent letter from Town of Ipswich regarding Ipswich Mills Dam Removal. Thoughtful and well written letter that included all aspects of history. </a:t>
          </a:r>
        </a:p>
      </dgm:t>
    </dgm:pt>
    <dgm:pt modelId="{24E1A34E-735A-4E60-96B9-1509A9CA2D94}" type="parTrans" cxnId="{88DA051A-9043-49A0-87E9-C14F856ED160}">
      <dgm:prSet/>
      <dgm:spPr/>
      <dgm:t>
        <a:bodyPr/>
        <a:lstStyle/>
        <a:p>
          <a:endParaRPr lang="en-US"/>
        </a:p>
      </dgm:t>
    </dgm:pt>
    <dgm:pt modelId="{4F377335-AD70-4512-AEDF-557C5C440B54}" type="sibTrans" cxnId="{88DA051A-9043-49A0-87E9-C14F856ED160}">
      <dgm:prSet/>
      <dgm:spPr/>
      <dgm:t>
        <a:bodyPr/>
        <a:lstStyle/>
        <a:p>
          <a:endParaRPr lang="en-US"/>
        </a:p>
      </dgm:t>
    </dgm:pt>
    <dgm:pt modelId="{01266211-C9BB-47F6-B7C9-5474D56E7F0D}" type="pres">
      <dgm:prSet presAssocID="{061AED17-3F3B-46D6-A05F-830784FE1EF5}" presName="linear" presStyleCnt="0">
        <dgm:presLayoutVars>
          <dgm:animLvl val="lvl"/>
          <dgm:resizeHandles val="exact"/>
        </dgm:presLayoutVars>
      </dgm:prSet>
      <dgm:spPr/>
    </dgm:pt>
    <dgm:pt modelId="{D7C990E6-52BB-49A5-A454-E10EB9A39580}" type="pres">
      <dgm:prSet presAssocID="{6C95C7E5-5FDC-4ABC-8D5E-DE0F23FA842B}" presName="parentText" presStyleLbl="node1" presStyleIdx="0" presStyleCnt="3">
        <dgm:presLayoutVars>
          <dgm:chMax val="0"/>
          <dgm:bulletEnabled val="1"/>
        </dgm:presLayoutVars>
      </dgm:prSet>
      <dgm:spPr/>
    </dgm:pt>
    <dgm:pt modelId="{0B1C31A0-3A3D-43E5-90E9-A2F3E7B041C1}" type="pres">
      <dgm:prSet presAssocID="{A33BF4D8-D527-49C3-AA8E-EF55E7299CB4}" presName="spacer" presStyleCnt="0"/>
      <dgm:spPr/>
    </dgm:pt>
    <dgm:pt modelId="{17E0FF87-66E7-409D-AF24-89C21C775E4A}" type="pres">
      <dgm:prSet presAssocID="{23474A80-4840-444D-A1F3-648EFFB30CA6}" presName="parentText" presStyleLbl="node1" presStyleIdx="1" presStyleCnt="3">
        <dgm:presLayoutVars>
          <dgm:chMax val="0"/>
          <dgm:bulletEnabled val="1"/>
        </dgm:presLayoutVars>
      </dgm:prSet>
      <dgm:spPr/>
    </dgm:pt>
    <dgm:pt modelId="{4EB3A5D7-0EC0-4864-8087-B1ED58B65DA0}" type="pres">
      <dgm:prSet presAssocID="{D48BE3AE-2815-4E35-BB80-69601BE6385C}" presName="spacer" presStyleCnt="0"/>
      <dgm:spPr/>
    </dgm:pt>
    <dgm:pt modelId="{B736FAD6-EE8D-4A86-93BC-60C5C468FA71}" type="pres">
      <dgm:prSet presAssocID="{3616BFAD-C9B0-480F-891F-37F84E1B2547}" presName="parentText" presStyleLbl="node1" presStyleIdx="2" presStyleCnt="3">
        <dgm:presLayoutVars>
          <dgm:chMax val="0"/>
          <dgm:bulletEnabled val="1"/>
        </dgm:presLayoutVars>
      </dgm:prSet>
      <dgm:spPr/>
    </dgm:pt>
  </dgm:ptLst>
  <dgm:cxnLst>
    <dgm:cxn modelId="{C0BFC315-9E05-48B7-ABF0-97274F0565DF}" type="presOf" srcId="{3616BFAD-C9B0-480F-891F-37F84E1B2547}" destId="{B736FAD6-EE8D-4A86-93BC-60C5C468FA71}" srcOrd="0" destOrd="0" presId="urn:microsoft.com/office/officeart/2005/8/layout/vList2"/>
    <dgm:cxn modelId="{88DA051A-9043-49A0-87E9-C14F856ED160}" srcId="{061AED17-3F3B-46D6-A05F-830784FE1EF5}" destId="{3616BFAD-C9B0-480F-891F-37F84E1B2547}" srcOrd="2" destOrd="0" parTransId="{24E1A34E-735A-4E60-96B9-1509A9CA2D94}" sibTransId="{4F377335-AD70-4512-AEDF-557C5C440B54}"/>
    <dgm:cxn modelId="{87A09A66-E84F-4E87-AC33-C8757CBDEFD1}" type="presOf" srcId="{23474A80-4840-444D-A1F3-648EFFB30CA6}" destId="{17E0FF87-66E7-409D-AF24-89C21C775E4A}" srcOrd="0" destOrd="0" presId="urn:microsoft.com/office/officeart/2005/8/layout/vList2"/>
    <dgm:cxn modelId="{502CB96A-5B93-4FAA-A726-EF141D397483}" type="presOf" srcId="{6C95C7E5-5FDC-4ABC-8D5E-DE0F23FA842B}" destId="{D7C990E6-52BB-49A5-A454-E10EB9A39580}" srcOrd="0" destOrd="0" presId="urn:microsoft.com/office/officeart/2005/8/layout/vList2"/>
    <dgm:cxn modelId="{A90F5392-46BF-41A7-B194-714776B10E73}" srcId="{061AED17-3F3B-46D6-A05F-830784FE1EF5}" destId="{23474A80-4840-444D-A1F3-648EFFB30CA6}" srcOrd="1" destOrd="0" parTransId="{84BD9D84-6133-46A9-9E65-42EFD90029B3}" sibTransId="{D48BE3AE-2815-4E35-BB80-69601BE6385C}"/>
    <dgm:cxn modelId="{4E0BE1D9-89C0-46C4-89D6-67BB21710876}" type="presOf" srcId="{061AED17-3F3B-46D6-A05F-830784FE1EF5}" destId="{01266211-C9BB-47F6-B7C9-5474D56E7F0D}" srcOrd="0" destOrd="0" presId="urn:microsoft.com/office/officeart/2005/8/layout/vList2"/>
    <dgm:cxn modelId="{88F733FF-AD56-430B-B456-7142580587A6}" srcId="{061AED17-3F3B-46D6-A05F-830784FE1EF5}" destId="{6C95C7E5-5FDC-4ABC-8D5E-DE0F23FA842B}" srcOrd="0" destOrd="0" parTransId="{CAB35930-D9DD-4493-AB6E-FD9494BCAE17}" sibTransId="{A33BF4D8-D527-49C3-AA8E-EF55E7299CB4}"/>
    <dgm:cxn modelId="{F9532072-E130-4215-B996-59385DDF7FD9}" type="presParOf" srcId="{01266211-C9BB-47F6-B7C9-5474D56E7F0D}" destId="{D7C990E6-52BB-49A5-A454-E10EB9A39580}" srcOrd="0" destOrd="0" presId="urn:microsoft.com/office/officeart/2005/8/layout/vList2"/>
    <dgm:cxn modelId="{25B18231-46EC-4C5E-99FF-007C9E1DACF1}" type="presParOf" srcId="{01266211-C9BB-47F6-B7C9-5474D56E7F0D}" destId="{0B1C31A0-3A3D-43E5-90E9-A2F3E7B041C1}" srcOrd="1" destOrd="0" presId="urn:microsoft.com/office/officeart/2005/8/layout/vList2"/>
    <dgm:cxn modelId="{DE3A1CA3-D545-4353-A77B-7D5766572AB0}" type="presParOf" srcId="{01266211-C9BB-47F6-B7C9-5474D56E7F0D}" destId="{17E0FF87-66E7-409D-AF24-89C21C775E4A}" srcOrd="2" destOrd="0" presId="urn:microsoft.com/office/officeart/2005/8/layout/vList2"/>
    <dgm:cxn modelId="{4631D064-4FF9-40A8-BE9C-2BF32B4C3E35}" type="presParOf" srcId="{01266211-C9BB-47F6-B7C9-5474D56E7F0D}" destId="{4EB3A5D7-0EC0-4864-8087-B1ED58B65DA0}" srcOrd="3" destOrd="0" presId="urn:microsoft.com/office/officeart/2005/8/layout/vList2"/>
    <dgm:cxn modelId="{143C3A28-217D-4B1F-87E4-5F3054A2B909}" type="presParOf" srcId="{01266211-C9BB-47F6-B7C9-5474D56E7F0D}" destId="{B736FAD6-EE8D-4A86-93BC-60C5C468FA71}"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9F317F7-5FF9-4B33-A273-A14F466A6012}"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57374220-6EA3-4812-8CB7-914BA758D9ED}">
      <dgm:prSet/>
      <dgm:spPr/>
      <dgm:t>
        <a:bodyPr/>
        <a:lstStyle/>
        <a:p>
          <a:r>
            <a:rPr lang="en-US" b="0" i="0"/>
            <a:t>Section 106 of the </a:t>
          </a:r>
          <a:r>
            <a:rPr lang="en-US" b="0" i="0">
              <a:hlinkClick xmlns:r="http://schemas.openxmlformats.org/officeDocument/2006/relationships" r:id="rId1"/>
            </a:rPr>
            <a:t>National Historic Preservation Act of 1966</a:t>
          </a:r>
          <a:r>
            <a:rPr lang="en-US" b="0" i="0"/>
            <a:t> (NHPA) ensures that federal agencies take preservation values into consideration when they propose a project that may affect historic properties. In other words, it forces federal agencies to stop and look at the consequences their undertakings could have on historic (or potentially historic) places.</a:t>
          </a:r>
          <a:endParaRPr lang="en-US"/>
        </a:p>
      </dgm:t>
    </dgm:pt>
    <dgm:pt modelId="{6766CDFC-0AE8-490F-933D-F7B3A1D83768}" type="parTrans" cxnId="{C366E47C-B266-44D7-8F6C-CDCFF3CBF6F5}">
      <dgm:prSet/>
      <dgm:spPr/>
      <dgm:t>
        <a:bodyPr/>
        <a:lstStyle/>
        <a:p>
          <a:endParaRPr lang="en-US"/>
        </a:p>
      </dgm:t>
    </dgm:pt>
    <dgm:pt modelId="{D703FF3F-B979-44B3-B047-DDD9102AC2FB}" type="sibTrans" cxnId="{C366E47C-B266-44D7-8F6C-CDCFF3CBF6F5}">
      <dgm:prSet/>
      <dgm:spPr/>
      <dgm:t>
        <a:bodyPr/>
        <a:lstStyle/>
        <a:p>
          <a:endParaRPr lang="en-US"/>
        </a:p>
      </dgm:t>
    </dgm:pt>
    <dgm:pt modelId="{B2A16E0E-6D80-4146-BACC-221FEEBDD852}">
      <dgm:prSet/>
      <dgm:spPr/>
      <dgm:t>
        <a:bodyPr/>
        <a:lstStyle/>
        <a:p>
          <a:r>
            <a:rPr lang="en-US" b="1"/>
            <a:t>National Register of Historic Places -</a:t>
          </a:r>
          <a:r>
            <a:rPr lang="en-US" b="1" i="0"/>
            <a:t> </a:t>
          </a:r>
          <a:r>
            <a:rPr lang="en-US" b="0" i="0"/>
            <a:t>The five general categories for NRHP properties are: building, structure, object, site, and district.</a:t>
          </a:r>
          <a:endParaRPr lang="en-US"/>
        </a:p>
      </dgm:t>
    </dgm:pt>
    <dgm:pt modelId="{37A5F8CA-9EE9-4264-A194-E5D3CC89CC92}" type="parTrans" cxnId="{ACA246FA-5A08-49A6-AB6B-272AC754748A}">
      <dgm:prSet/>
      <dgm:spPr/>
      <dgm:t>
        <a:bodyPr/>
        <a:lstStyle/>
        <a:p>
          <a:endParaRPr lang="en-US"/>
        </a:p>
      </dgm:t>
    </dgm:pt>
    <dgm:pt modelId="{E6EC7B4F-C1C0-4B2C-9E1E-9E5DD439D1EF}" type="sibTrans" cxnId="{ACA246FA-5A08-49A6-AB6B-272AC754748A}">
      <dgm:prSet/>
      <dgm:spPr/>
      <dgm:t>
        <a:bodyPr/>
        <a:lstStyle/>
        <a:p>
          <a:endParaRPr lang="en-US"/>
        </a:p>
      </dgm:t>
    </dgm:pt>
    <dgm:pt modelId="{D3595347-D6B3-4087-92A5-4A69D52DD605}">
      <dgm:prSet/>
      <dgm:spPr/>
      <dgm:t>
        <a:bodyPr/>
        <a:lstStyle/>
        <a:p>
          <a:r>
            <a:rPr lang="en-US" b="1" dirty="0"/>
            <a:t>H</a:t>
          </a:r>
          <a:r>
            <a:rPr lang="en-US" b="1" i="0" dirty="0"/>
            <a:t>istoric </a:t>
          </a:r>
          <a:r>
            <a:rPr lang="en-US" b="1" dirty="0"/>
            <a:t>D</a:t>
          </a:r>
          <a:r>
            <a:rPr lang="en-US" b="1" i="0" dirty="0"/>
            <a:t>istrict </a:t>
          </a:r>
          <a:r>
            <a:rPr lang="en-US" b="0" i="0" dirty="0"/>
            <a:t>is: </a:t>
          </a:r>
          <a:r>
            <a:rPr lang="en-US" i="0" dirty="0"/>
            <a:t>"a geographically definable area, urban or rural, possessing a significant concentration, linkage, or continuity of sites, buildings, structures, or objects united by past events or aesthetically by plan or physical development. In addition, historic districts consist of contributing and non-contributing properties.</a:t>
          </a:r>
          <a:endParaRPr lang="en-US" dirty="0"/>
        </a:p>
      </dgm:t>
    </dgm:pt>
    <dgm:pt modelId="{D70B6170-2D99-40D2-A3CD-A858A471C46D}" type="parTrans" cxnId="{844F9E37-DF60-457E-8962-600B361C9D00}">
      <dgm:prSet/>
      <dgm:spPr/>
      <dgm:t>
        <a:bodyPr/>
        <a:lstStyle/>
        <a:p>
          <a:endParaRPr lang="en-US"/>
        </a:p>
      </dgm:t>
    </dgm:pt>
    <dgm:pt modelId="{1B8B0966-2F7D-41BF-ACEC-8F009EDB9B72}" type="sibTrans" cxnId="{844F9E37-DF60-457E-8962-600B361C9D00}">
      <dgm:prSet/>
      <dgm:spPr/>
      <dgm:t>
        <a:bodyPr/>
        <a:lstStyle/>
        <a:p>
          <a:endParaRPr lang="en-US"/>
        </a:p>
      </dgm:t>
    </dgm:pt>
    <dgm:pt modelId="{2CA0C1EB-D138-4A09-889B-068BC6BCE280}">
      <dgm:prSet/>
      <dgm:spPr/>
      <dgm:t>
        <a:bodyPr/>
        <a:lstStyle/>
        <a:p>
          <a:r>
            <a:rPr lang="en-US" b="1"/>
            <a:t>Area of Potential Effect (APE) </a:t>
          </a:r>
          <a:r>
            <a:rPr lang="en-US" b="1" i="0"/>
            <a:t> </a:t>
          </a:r>
          <a:r>
            <a:rPr lang="en-US" b="0" i="0"/>
            <a:t>"The geographic area or areas within which an undertaking may directly or indirectly cause changes in the character or use of historic properties, if any such properties exist.</a:t>
          </a:r>
          <a:endParaRPr lang="en-US"/>
        </a:p>
      </dgm:t>
    </dgm:pt>
    <dgm:pt modelId="{AB31FB89-D650-4062-8F3E-27219E852D0D}" type="parTrans" cxnId="{0687B199-BF27-4E44-9D7D-25C120BE8FE2}">
      <dgm:prSet/>
      <dgm:spPr/>
      <dgm:t>
        <a:bodyPr/>
        <a:lstStyle/>
        <a:p>
          <a:endParaRPr lang="en-US"/>
        </a:p>
      </dgm:t>
    </dgm:pt>
    <dgm:pt modelId="{C93C7B04-ADC1-4979-8633-D331A21DC7B5}" type="sibTrans" cxnId="{0687B199-BF27-4E44-9D7D-25C120BE8FE2}">
      <dgm:prSet/>
      <dgm:spPr/>
      <dgm:t>
        <a:bodyPr/>
        <a:lstStyle/>
        <a:p>
          <a:endParaRPr lang="en-US"/>
        </a:p>
      </dgm:t>
    </dgm:pt>
    <dgm:pt modelId="{6395F6D6-599F-4A72-BD1A-50DB577A3878}">
      <dgm:prSet/>
      <dgm:spPr/>
      <dgm:t>
        <a:bodyPr/>
        <a:lstStyle/>
        <a:p>
          <a:r>
            <a:rPr lang="en-US" b="1" dirty="0"/>
            <a:t>Contributing Elements -16*</a:t>
          </a:r>
          <a:endParaRPr lang="en-US" dirty="0"/>
        </a:p>
      </dgm:t>
    </dgm:pt>
    <dgm:pt modelId="{66E9EB39-5BEA-4420-910F-159A88663C09}" type="parTrans" cxnId="{1DF754D2-299A-439D-ABC9-0E6DA066645E}">
      <dgm:prSet/>
      <dgm:spPr/>
      <dgm:t>
        <a:bodyPr/>
        <a:lstStyle/>
        <a:p>
          <a:endParaRPr lang="en-US"/>
        </a:p>
      </dgm:t>
    </dgm:pt>
    <dgm:pt modelId="{7429FAA9-9D4B-4DC5-A533-3B40A647FDB2}" type="sibTrans" cxnId="{1DF754D2-299A-439D-ABC9-0E6DA066645E}">
      <dgm:prSet/>
      <dgm:spPr/>
      <dgm:t>
        <a:bodyPr/>
        <a:lstStyle/>
        <a:p>
          <a:endParaRPr lang="en-US"/>
        </a:p>
      </dgm:t>
    </dgm:pt>
    <dgm:pt modelId="{26FAB8B1-AB46-4450-A846-405AD23D7A61}" type="pres">
      <dgm:prSet presAssocID="{B9F317F7-5FF9-4B33-A273-A14F466A6012}" presName="vert0" presStyleCnt="0">
        <dgm:presLayoutVars>
          <dgm:dir/>
          <dgm:animOne val="branch"/>
          <dgm:animLvl val="lvl"/>
        </dgm:presLayoutVars>
      </dgm:prSet>
      <dgm:spPr/>
    </dgm:pt>
    <dgm:pt modelId="{5CF54745-2378-4C92-8697-A1DAF08C9955}" type="pres">
      <dgm:prSet presAssocID="{57374220-6EA3-4812-8CB7-914BA758D9ED}" presName="thickLine" presStyleLbl="alignNode1" presStyleIdx="0" presStyleCnt="5"/>
      <dgm:spPr/>
    </dgm:pt>
    <dgm:pt modelId="{2302F7D4-C40E-4578-8B3E-C1F21D230319}" type="pres">
      <dgm:prSet presAssocID="{57374220-6EA3-4812-8CB7-914BA758D9ED}" presName="horz1" presStyleCnt="0"/>
      <dgm:spPr/>
    </dgm:pt>
    <dgm:pt modelId="{9AA29192-E369-4043-BADD-04A7A7CC67AC}" type="pres">
      <dgm:prSet presAssocID="{57374220-6EA3-4812-8CB7-914BA758D9ED}" presName="tx1" presStyleLbl="revTx" presStyleIdx="0" presStyleCnt="5"/>
      <dgm:spPr/>
    </dgm:pt>
    <dgm:pt modelId="{5A9A957E-4FE8-47E0-BFDD-F7A971E6657D}" type="pres">
      <dgm:prSet presAssocID="{57374220-6EA3-4812-8CB7-914BA758D9ED}" presName="vert1" presStyleCnt="0"/>
      <dgm:spPr/>
    </dgm:pt>
    <dgm:pt modelId="{016DA844-A817-42A4-B5A0-5E9EE435B648}" type="pres">
      <dgm:prSet presAssocID="{B2A16E0E-6D80-4146-BACC-221FEEBDD852}" presName="thickLine" presStyleLbl="alignNode1" presStyleIdx="1" presStyleCnt="5"/>
      <dgm:spPr/>
    </dgm:pt>
    <dgm:pt modelId="{5E3945E8-BF63-4CFC-A5AF-C7F62152CF6E}" type="pres">
      <dgm:prSet presAssocID="{B2A16E0E-6D80-4146-BACC-221FEEBDD852}" presName="horz1" presStyleCnt="0"/>
      <dgm:spPr/>
    </dgm:pt>
    <dgm:pt modelId="{F9531D31-5A9F-4AFE-A7D9-3AB5A79B7885}" type="pres">
      <dgm:prSet presAssocID="{B2A16E0E-6D80-4146-BACC-221FEEBDD852}" presName="tx1" presStyleLbl="revTx" presStyleIdx="1" presStyleCnt="5"/>
      <dgm:spPr/>
    </dgm:pt>
    <dgm:pt modelId="{8038969C-7EDD-4210-A687-AFF294878BC4}" type="pres">
      <dgm:prSet presAssocID="{B2A16E0E-6D80-4146-BACC-221FEEBDD852}" presName="vert1" presStyleCnt="0"/>
      <dgm:spPr/>
    </dgm:pt>
    <dgm:pt modelId="{1EE663C0-10BD-4424-B69E-0B8E706BF061}" type="pres">
      <dgm:prSet presAssocID="{D3595347-D6B3-4087-92A5-4A69D52DD605}" presName="thickLine" presStyleLbl="alignNode1" presStyleIdx="2" presStyleCnt="5"/>
      <dgm:spPr/>
    </dgm:pt>
    <dgm:pt modelId="{3E76ED1D-514C-4C26-90A8-E921C04BD314}" type="pres">
      <dgm:prSet presAssocID="{D3595347-D6B3-4087-92A5-4A69D52DD605}" presName="horz1" presStyleCnt="0"/>
      <dgm:spPr/>
    </dgm:pt>
    <dgm:pt modelId="{DF666DA8-D20D-43F3-992F-A71D0F1FFE1B}" type="pres">
      <dgm:prSet presAssocID="{D3595347-D6B3-4087-92A5-4A69D52DD605}" presName="tx1" presStyleLbl="revTx" presStyleIdx="2" presStyleCnt="5"/>
      <dgm:spPr/>
    </dgm:pt>
    <dgm:pt modelId="{E0E065CF-EE8C-4768-A290-E86F915F8311}" type="pres">
      <dgm:prSet presAssocID="{D3595347-D6B3-4087-92A5-4A69D52DD605}" presName="vert1" presStyleCnt="0"/>
      <dgm:spPr/>
    </dgm:pt>
    <dgm:pt modelId="{548B5A84-FD67-4317-A1DE-FC2C3025FD96}" type="pres">
      <dgm:prSet presAssocID="{2CA0C1EB-D138-4A09-889B-068BC6BCE280}" presName="thickLine" presStyleLbl="alignNode1" presStyleIdx="3" presStyleCnt="5"/>
      <dgm:spPr/>
    </dgm:pt>
    <dgm:pt modelId="{697C5BF8-CAD8-4C2E-8D56-E1ABDFFCEB4C}" type="pres">
      <dgm:prSet presAssocID="{2CA0C1EB-D138-4A09-889B-068BC6BCE280}" presName="horz1" presStyleCnt="0"/>
      <dgm:spPr/>
    </dgm:pt>
    <dgm:pt modelId="{39F34D77-59A6-46DF-BB59-A5561F9F66E2}" type="pres">
      <dgm:prSet presAssocID="{2CA0C1EB-D138-4A09-889B-068BC6BCE280}" presName="tx1" presStyleLbl="revTx" presStyleIdx="3" presStyleCnt="5"/>
      <dgm:spPr/>
    </dgm:pt>
    <dgm:pt modelId="{5CD07325-6C06-4AC3-8B80-855491F2AB58}" type="pres">
      <dgm:prSet presAssocID="{2CA0C1EB-D138-4A09-889B-068BC6BCE280}" presName="vert1" presStyleCnt="0"/>
      <dgm:spPr/>
    </dgm:pt>
    <dgm:pt modelId="{F0164552-5C46-4416-A3D4-867ACB805269}" type="pres">
      <dgm:prSet presAssocID="{6395F6D6-599F-4A72-BD1A-50DB577A3878}" presName="thickLine" presStyleLbl="alignNode1" presStyleIdx="4" presStyleCnt="5"/>
      <dgm:spPr/>
    </dgm:pt>
    <dgm:pt modelId="{FB573C8A-C808-4091-8D2E-D15BDAC968D0}" type="pres">
      <dgm:prSet presAssocID="{6395F6D6-599F-4A72-BD1A-50DB577A3878}" presName="horz1" presStyleCnt="0"/>
      <dgm:spPr/>
    </dgm:pt>
    <dgm:pt modelId="{AD95B47B-4343-43A2-96FF-EC82F450EC50}" type="pres">
      <dgm:prSet presAssocID="{6395F6D6-599F-4A72-BD1A-50DB577A3878}" presName="tx1" presStyleLbl="revTx" presStyleIdx="4" presStyleCnt="5"/>
      <dgm:spPr/>
    </dgm:pt>
    <dgm:pt modelId="{5A75E1A8-C878-47B2-87E3-40D32337F4C8}" type="pres">
      <dgm:prSet presAssocID="{6395F6D6-599F-4A72-BD1A-50DB577A3878}" presName="vert1" presStyleCnt="0"/>
      <dgm:spPr/>
    </dgm:pt>
  </dgm:ptLst>
  <dgm:cxnLst>
    <dgm:cxn modelId="{1D5BB307-84BC-48C3-84D6-67060C2B8468}" type="presOf" srcId="{6395F6D6-599F-4A72-BD1A-50DB577A3878}" destId="{AD95B47B-4343-43A2-96FF-EC82F450EC50}" srcOrd="0" destOrd="0" presId="urn:microsoft.com/office/officeart/2008/layout/LinedList"/>
    <dgm:cxn modelId="{69D8C90F-23AC-482C-99C5-2727FC4E09B8}" type="presOf" srcId="{57374220-6EA3-4812-8CB7-914BA758D9ED}" destId="{9AA29192-E369-4043-BADD-04A7A7CC67AC}" srcOrd="0" destOrd="0" presId="urn:microsoft.com/office/officeart/2008/layout/LinedList"/>
    <dgm:cxn modelId="{FFB2DC23-0E29-4C89-8A29-B87B70C71D38}" type="presOf" srcId="{B9F317F7-5FF9-4B33-A273-A14F466A6012}" destId="{26FAB8B1-AB46-4450-A846-405AD23D7A61}" srcOrd="0" destOrd="0" presId="urn:microsoft.com/office/officeart/2008/layout/LinedList"/>
    <dgm:cxn modelId="{844F9E37-DF60-457E-8962-600B361C9D00}" srcId="{B9F317F7-5FF9-4B33-A273-A14F466A6012}" destId="{D3595347-D6B3-4087-92A5-4A69D52DD605}" srcOrd="2" destOrd="0" parTransId="{D70B6170-2D99-40D2-A3CD-A858A471C46D}" sibTransId="{1B8B0966-2F7D-41BF-ACEC-8F009EDB9B72}"/>
    <dgm:cxn modelId="{B299054B-9874-4DD1-9AA9-C3D6865AAB70}" type="presOf" srcId="{2CA0C1EB-D138-4A09-889B-068BC6BCE280}" destId="{39F34D77-59A6-46DF-BB59-A5561F9F66E2}" srcOrd="0" destOrd="0" presId="urn:microsoft.com/office/officeart/2008/layout/LinedList"/>
    <dgm:cxn modelId="{C366E47C-B266-44D7-8F6C-CDCFF3CBF6F5}" srcId="{B9F317F7-5FF9-4B33-A273-A14F466A6012}" destId="{57374220-6EA3-4812-8CB7-914BA758D9ED}" srcOrd="0" destOrd="0" parTransId="{6766CDFC-0AE8-490F-933D-F7B3A1D83768}" sibTransId="{D703FF3F-B979-44B3-B047-DDD9102AC2FB}"/>
    <dgm:cxn modelId="{BE9CF285-682E-4BA5-A984-A33C958FEB81}" type="presOf" srcId="{D3595347-D6B3-4087-92A5-4A69D52DD605}" destId="{DF666DA8-D20D-43F3-992F-A71D0F1FFE1B}" srcOrd="0" destOrd="0" presId="urn:microsoft.com/office/officeart/2008/layout/LinedList"/>
    <dgm:cxn modelId="{0687B199-BF27-4E44-9D7D-25C120BE8FE2}" srcId="{B9F317F7-5FF9-4B33-A273-A14F466A6012}" destId="{2CA0C1EB-D138-4A09-889B-068BC6BCE280}" srcOrd="3" destOrd="0" parTransId="{AB31FB89-D650-4062-8F3E-27219E852D0D}" sibTransId="{C93C7B04-ADC1-4979-8633-D331A21DC7B5}"/>
    <dgm:cxn modelId="{1DF754D2-299A-439D-ABC9-0E6DA066645E}" srcId="{B9F317F7-5FF9-4B33-A273-A14F466A6012}" destId="{6395F6D6-599F-4A72-BD1A-50DB577A3878}" srcOrd="4" destOrd="0" parTransId="{66E9EB39-5BEA-4420-910F-159A88663C09}" sibTransId="{7429FAA9-9D4B-4DC5-A533-3B40A647FDB2}"/>
    <dgm:cxn modelId="{43D1D7F2-751F-44F3-955C-DA7277EB77D7}" type="presOf" srcId="{B2A16E0E-6D80-4146-BACC-221FEEBDD852}" destId="{F9531D31-5A9F-4AFE-A7D9-3AB5A79B7885}" srcOrd="0" destOrd="0" presId="urn:microsoft.com/office/officeart/2008/layout/LinedList"/>
    <dgm:cxn modelId="{ACA246FA-5A08-49A6-AB6B-272AC754748A}" srcId="{B9F317F7-5FF9-4B33-A273-A14F466A6012}" destId="{B2A16E0E-6D80-4146-BACC-221FEEBDD852}" srcOrd="1" destOrd="0" parTransId="{37A5F8CA-9EE9-4264-A194-E5D3CC89CC92}" sibTransId="{E6EC7B4F-C1C0-4B2C-9E1E-9E5DD439D1EF}"/>
    <dgm:cxn modelId="{A91A3E07-B25E-4C7A-B054-1BE67B418D3E}" type="presParOf" srcId="{26FAB8B1-AB46-4450-A846-405AD23D7A61}" destId="{5CF54745-2378-4C92-8697-A1DAF08C9955}" srcOrd="0" destOrd="0" presId="urn:microsoft.com/office/officeart/2008/layout/LinedList"/>
    <dgm:cxn modelId="{DF6AF119-0E2F-4FC0-9FFD-83FFD7D06196}" type="presParOf" srcId="{26FAB8B1-AB46-4450-A846-405AD23D7A61}" destId="{2302F7D4-C40E-4578-8B3E-C1F21D230319}" srcOrd="1" destOrd="0" presId="urn:microsoft.com/office/officeart/2008/layout/LinedList"/>
    <dgm:cxn modelId="{0FDF27CD-DAFC-4F92-B952-0EF41593B631}" type="presParOf" srcId="{2302F7D4-C40E-4578-8B3E-C1F21D230319}" destId="{9AA29192-E369-4043-BADD-04A7A7CC67AC}" srcOrd="0" destOrd="0" presId="urn:microsoft.com/office/officeart/2008/layout/LinedList"/>
    <dgm:cxn modelId="{92634461-B4E3-48E3-8199-F74BCF5B47A5}" type="presParOf" srcId="{2302F7D4-C40E-4578-8B3E-C1F21D230319}" destId="{5A9A957E-4FE8-47E0-BFDD-F7A971E6657D}" srcOrd="1" destOrd="0" presId="urn:microsoft.com/office/officeart/2008/layout/LinedList"/>
    <dgm:cxn modelId="{E503822D-2738-4605-986F-6E6925BC3EB3}" type="presParOf" srcId="{26FAB8B1-AB46-4450-A846-405AD23D7A61}" destId="{016DA844-A817-42A4-B5A0-5E9EE435B648}" srcOrd="2" destOrd="0" presId="urn:microsoft.com/office/officeart/2008/layout/LinedList"/>
    <dgm:cxn modelId="{4711BFF5-D42F-4F6C-847D-C262BF9AA0BF}" type="presParOf" srcId="{26FAB8B1-AB46-4450-A846-405AD23D7A61}" destId="{5E3945E8-BF63-4CFC-A5AF-C7F62152CF6E}" srcOrd="3" destOrd="0" presId="urn:microsoft.com/office/officeart/2008/layout/LinedList"/>
    <dgm:cxn modelId="{42ABE81B-C23E-4499-AF90-9F6C12933111}" type="presParOf" srcId="{5E3945E8-BF63-4CFC-A5AF-C7F62152CF6E}" destId="{F9531D31-5A9F-4AFE-A7D9-3AB5A79B7885}" srcOrd="0" destOrd="0" presId="urn:microsoft.com/office/officeart/2008/layout/LinedList"/>
    <dgm:cxn modelId="{7D6FD454-02B4-425B-BEB4-C29EAED546A3}" type="presParOf" srcId="{5E3945E8-BF63-4CFC-A5AF-C7F62152CF6E}" destId="{8038969C-7EDD-4210-A687-AFF294878BC4}" srcOrd="1" destOrd="0" presId="urn:microsoft.com/office/officeart/2008/layout/LinedList"/>
    <dgm:cxn modelId="{5486AF54-4E5B-401E-B408-CEB562CFB684}" type="presParOf" srcId="{26FAB8B1-AB46-4450-A846-405AD23D7A61}" destId="{1EE663C0-10BD-4424-B69E-0B8E706BF061}" srcOrd="4" destOrd="0" presId="urn:microsoft.com/office/officeart/2008/layout/LinedList"/>
    <dgm:cxn modelId="{643ED432-9D1C-4651-8BA9-AC4EFE29AF04}" type="presParOf" srcId="{26FAB8B1-AB46-4450-A846-405AD23D7A61}" destId="{3E76ED1D-514C-4C26-90A8-E921C04BD314}" srcOrd="5" destOrd="0" presId="urn:microsoft.com/office/officeart/2008/layout/LinedList"/>
    <dgm:cxn modelId="{DF1EC775-2D0D-4575-B659-296F2EA26225}" type="presParOf" srcId="{3E76ED1D-514C-4C26-90A8-E921C04BD314}" destId="{DF666DA8-D20D-43F3-992F-A71D0F1FFE1B}" srcOrd="0" destOrd="0" presId="urn:microsoft.com/office/officeart/2008/layout/LinedList"/>
    <dgm:cxn modelId="{2AD81695-FB1A-41CC-8110-6DABBDE327D6}" type="presParOf" srcId="{3E76ED1D-514C-4C26-90A8-E921C04BD314}" destId="{E0E065CF-EE8C-4768-A290-E86F915F8311}" srcOrd="1" destOrd="0" presId="urn:microsoft.com/office/officeart/2008/layout/LinedList"/>
    <dgm:cxn modelId="{E9E0BCE7-8BF6-4C83-A29B-E5D5DCC7F483}" type="presParOf" srcId="{26FAB8B1-AB46-4450-A846-405AD23D7A61}" destId="{548B5A84-FD67-4317-A1DE-FC2C3025FD96}" srcOrd="6" destOrd="0" presId="urn:microsoft.com/office/officeart/2008/layout/LinedList"/>
    <dgm:cxn modelId="{1810AEB4-35D8-48D9-9D3E-C36CAE555A54}" type="presParOf" srcId="{26FAB8B1-AB46-4450-A846-405AD23D7A61}" destId="{697C5BF8-CAD8-4C2E-8D56-E1ABDFFCEB4C}" srcOrd="7" destOrd="0" presId="urn:microsoft.com/office/officeart/2008/layout/LinedList"/>
    <dgm:cxn modelId="{749244F8-FCE4-47CB-B674-3C2A89F12302}" type="presParOf" srcId="{697C5BF8-CAD8-4C2E-8D56-E1ABDFFCEB4C}" destId="{39F34D77-59A6-46DF-BB59-A5561F9F66E2}" srcOrd="0" destOrd="0" presId="urn:microsoft.com/office/officeart/2008/layout/LinedList"/>
    <dgm:cxn modelId="{FF881980-8C2E-4853-A2B7-3FEEA7C4D4CA}" type="presParOf" srcId="{697C5BF8-CAD8-4C2E-8D56-E1ABDFFCEB4C}" destId="{5CD07325-6C06-4AC3-8B80-855491F2AB58}" srcOrd="1" destOrd="0" presId="urn:microsoft.com/office/officeart/2008/layout/LinedList"/>
    <dgm:cxn modelId="{39CA9EA5-B6D1-4353-B5E0-216B5A9EC9C7}" type="presParOf" srcId="{26FAB8B1-AB46-4450-A846-405AD23D7A61}" destId="{F0164552-5C46-4416-A3D4-867ACB805269}" srcOrd="8" destOrd="0" presId="urn:microsoft.com/office/officeart/2008/layout/LinedList"/>
    <dgm:cxn modelId="{274F1115-CF82-4C8E-8A49-3E85C5F1B1AE}" type="presParOf" srcId="{26FAB8B1-AB46-4450-A846-405AD23D7A61}" destId="{FB573C8A-C808-4091-8D2E-D15BDAC968D0}" srcOrd="9" destOrd="0" presId="urn:microsoft.com/office/officeart/2008/layout/LinedList"/>
    <dgm:cxn modelId="{17A5E291-DE9C-4F26-9077-B3F5C1145356}" type="presParOf" srcId="{FB573C8A-C808-4091-8D2E-D15BDAC968D0}" destId="{AD95B47B-4343-43A2-96FF-EC82F450EC50}" srcOrd="0" destOrd="0" presId="urn:microsoft.com/office/officeart/2008/layout/LinedList"/>
    <dgm:cxn modelId="{18819782-406E-490F-839A-9C9AEDD88817}" type="presParOf" srcId="{FB573C8A-C808-4091-8D2E-D15BDAC968D0}" destId="{5A75E1A8-C878-47B2-87E3-40D32337F4C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8C44627-B91F-4596-B3C3-28E662DE96F9}"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ECDE7157-FBEC-43C2-89B2-00F68676D9C6}">
      <dgm:prSet/>
      <dgm:spPr/>
      <dgm:t>
        <a:bodyPr/>
        <a:lstStyle/>
        <a:p>
          <a:r>
            <a:rPr lang="en-US" dirty="0"/>
            <a:t>Ecological goals v. historic and archaeological concerns</a:t>
          </a:r>
        </a:p>
      </dgm:t>
    </dgm:pt>
    <dgm:pt modelId="{425E95C6-6E73-4FDE-8822-E423E17A35C0}" type="parTrans" cxnId="{DDB598F5-C1AE-4773-A629-40729481CBAD}">
      <dgm:prSet/>
      <dgm:spPr/>
      <dgm:t>
        <a:bodyPr/>
        <a:lstStyle/>
        <a:p>
          <a:endParaRPr lang="en-US"/>
        </a:p>
      </dgm:t>
    </dgm:pt>
    <dgm:pt modelId="{E5353F34-880C-478A-80C1-AD70AB8008BC}" type="sibTrans" cxnId="{DDB598F5-C1AE-4773-A629-40729481CBAD}">
      <dgm:prSet/>
      <dgm:spPr/>
      <dgm:t>
        <a:bodyPr/>
        <a:lstStyle/>
        <a:p>
          <a:endParaRPr lang="en-US"/>
        </a:p>
      </dgm:t>
    </dgm:pt>
    <dgm:pt modelId="{ADCB9392-7A4A-448B-8558-9B93358A17CF}">
      <dgm:prSet/>
      <dgm:spPr/>
      <dgm:t>
        <a:bodyPr/>
        <a:lstStyle/>
        <a:p>
          <a:r>
            <a:rPr lang="en-US" dirty="0"/>
            <a:t>Example: Brewster Gardens stone walls along Town Brook. Some agencies wanted the walls protected and/or reconstructed while other (environmental) agencies wanted them removed for ecological reasons. </a:t>
          </a:r>
        </a:p>
      </dgm:t>
    </dgm:pt>
    <dgm:pt modelId="{D99EDD79-3637-41ED-8DAD-A05E7788753E}" type="parTrans" cxnId="{88C99753-685E-4BF6-88AE-4906EE54F8F7}">
      <dgm:prSet/>
      <dgm:spPr/>
      <dgm:t>
        <a:bodyPr/>
        <a:lstStyle/>
        <a:p>
          <a:endParaRPr lang="en-US"/>
        </a:p>
      </dgm:t>
    </dgm:pt>
    <dgm:pt modelId="{4C0E0860-B23B-4BFE-89AA-005B45CCFA35}" type="sibTrans" cxnId="{88C99753-685E-4BF6-88AE-4906EE54F8F7}">
      <dgm:prSet/>
      <dgm:spPr/>
      <dgm:t>
        <a:bodyPr/>
        <a:lstStyle/>
        <a:p>
          <a:endParaRPr lang="en-US"/>
        </a:p>
      </dgm:t>
    </dgm:pt>
    <dgm:pt modelId="{E42ED8ED-3A25-4495-8102-0AFE3C260D18}">
      <dgm:prSet/>
      <dgm:spPr/>
      <dgm:t>
        <a:bodyPr/>
        <a:lstStyle/>
        <a:p>
          <a:r>
            <a:rPr lang="en-US" dirty="0"/>
            <a:t>Solution=Compromise: Most of the walls reconstructed but kept dry laid stone. Remainder removed and allowed to connect to floodplain and return to wetland state. </a:t>
          </a:r>
        </a:p>
      </dgm:t>
    </dgm:pt>
    <dgm:pt modelId="{F3EBFAB4-0C06-427D-A056-41B55A102554}" type="parTrans" cxnId="{ED4E9C9F-112A-408D-980C-759C9D59D5F3}">
      <dgm:prSet/>
      <dgm:spPr/>
      <dgm:t>
        <a:bodyPr/>
        <a:lstStyle/>
        <a:p>
          <a:endParaRPr lang="en-US"/>
        </a:p>
      </dgm:t>
    </dgm:pt>
    <dgm:pt modelId="{C48CCA0E-2A0A-4ADE-AFF6-90759BCE75B0}" type="sibTrans" cxnId="{ED4E9C9F-112A-408D-980C-759C9D59D5F3}">
      <dgm:prSet/>
      <dgm:spPr/>
      <dgm:t>
        <a:bodyPr/>
        <a:lstStyle/>
        <a:p>
          <a:endParaRPr lang="en-US"/>
        </a:p>
      </dgm:t>
    </dgm:pt>
    <dgm:pt modelId="{E3E29EC3-BDBC-4CF0-A1C4-264C920D3103}" type="pres">
      <dgm:prSet presAssocID="{F8C44627-B91F-4596-B3C3-28E662DE96F9}" presName="root" presStyleCnt="0">
        <dgm:presLayoutVars>
          <dgm:dir/>
          <dgm:resizeHandles val="exact"/>
        </dgm:presLayoutVars>
      </dgm:prSet>
      <dgm:spPr/>
    </dgm:pt>
    <dgm:pt modelId="{47543700-8AB2-4E88-B543-83ABF9FF886B}" type="pres">
      <dgm:prSet presAssocID="{ECDE7157-FBEC-43C2-89B2-00F68676D9C6}" presName="compNode" presStyleCnt="0"/>
      <dgm:spPr/>
    </dgm:pt>
    <dgm:pt modelId="{70D6EDD9-D68B-4635-88D4-12B5BA898BBB}" type="pres">
      <dgm:prSet presAssocID="{ECDE7157-FBEC-43C2-89B2-00F68676D9C6}" presName="bgRect" presStyleLbl="bgShp" presStyleIdx="0" presStyleCnt="3"/>
      <dgm:spPr/>
    </dgm:pt>
    <dgm:pt modelId="{3296AE15-A133-4AC6-95E8-A75D62F97C0E}" type="pres">
      <dgm:prSet presAssocID="{ECDE7157-FBEC-43C2-89B2-00F68676D9C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eciduous tree"/>
        </a:ext>
      </dgm:extLst>
    </dgm:pt>
    <dgm:pt modelId="{82155207-A582-40E1-88B3-B1C0DB95AD73}" type="pres">
      <dgm:prSet presAssocID="{ECDE7157-FBEC-43C2-89B2-00F68676D9C6}" presName="spaceRect" presStyleCnt="0"/>
      <dgm:spPr/>
    </dgm:pt>
    <dgm:pt modelId="{4F83AF1F-23F4-4730-8DD6-C3C1C56A452D}" type="pres">
      <dgm:prSet presAssocID="{ECDE7157-FBEC-43C2-89B2-00F68676D9C6}" presName="parTx" presStyleLbl="revTx" presStyleIdx="0" presStyleCnt="3">
        <dgm:presLayoutVars>
          <dgm:chMax val="0"/>
          <dgm:chPref val="0"/>
        </dgm:presLayoutVars>
      </dgm:prSet>
      <dgm:spPr/>
    </dgm:pt>
    <dgm:pt modelId="{BC22552D-7E51-47B4-A53D-DDB28ACF4ACA}" type="pres">
      <dgm:prSet presAssocID="{E5353F34-880C-478A-80C1-AD70AB8008BC}" presName="sibTrans" presStyleCnt="0"/>
      <dgm:spPr/>
    </dgm:pt>
    <dgm:pt modelId="{5EB9EA54-29DD-491B-8671-EE6C43465532}" type="pres">
      <dgm:prSet presAssocID="{ADCB9392-7A4A-448B-8558-9B93358A17CF}" presName="compNode" presStyleCnt="0"/>
      <dgm:spPr/>
    </dgm:pt>
    <dgm:pt modelId="{DF0D4AB9-5BA6-4503-A5FC-0FFC22982745}" type="pres">
      <dgm:prSet presAssocID="{ADCB9392-7A4A-448B-8558-9B93358A17CF}" presName="bgRect" presStyleLbl="bgShp" presStyleIdx="1" presStyleCnt="3" custFlipVert="1" custScaleY="17819" custLinFactNeighborX="498" custLinFactNeighborY="34458"/>
      <dgm:spPr/>
    </dgm:pt>
    <dgm:pt modelId="{DC933379-4E6C-4313-90EB-B9E9451310D6}" type="pres">
      <dgm:prSet presAssocID="{ADCB9392-7A4A-448B-8558-9B93358A17C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ark scene"/>
        </a:ext>
      </dgm:extLst>
    </dgm:pt>
    <dgm:pt modelId="{A8E6B537-FC65-4F14-B077-2326F343F557}" type="pres">
      <dgm:prSet presAssocID="{ADCB9392-7A4A-448B-8558-9B93358A17CF}" presName="spaceRect" presStyleCnt="0"/>
      <dgm:spPr/>
    </dgm:pt>
    <dgm:pt modelId="{0E4D28A0-6F5F-420C-8BB4-A086D43B85CA}" type="pres">
      <dgm:prSet presAssocID="{ADCB9392-7A4A-448B-8558-9B93358A17CF}" presName="parTx" presStyleLbl="revTx" presStyleIdx="1" presStyleCnt="3">
        <dgm:presLayoutVars>
          <dgm:chMax val="0"/>
          <dgm:chPref val="0"/>
        </dgm:presLayoutVars>
      </dgm:prSet>
      <dgm:spPr/>
    </dgm:pt>
    <dgm:pt modelId="{57F30D6D-AA7F-48D5-A408-BD0E7D695D3E}" type="pres">
      <dgm:prSet presAssocID="{4C0E0860-B23B-4BFE-89AA-005B45CCFA35}" presName="sibTrans" presStyleCnt="0"/>
      <dgm:spPr/>
    </dgm:pt>
    <dgm:pt modelId="{1FA7CCAD-918B-4D94-8541-8FB913C4BBF1}" type="pres">
      <dgm:prSet presAssocID="{E42ED8ED-3A25-4495-8102-0AFE3C260D18}" presName="compNode" presStyleCnt="0"/>
      <dgm:spPr/>
    </dgm:pt>
    <dgm:pt modelId="{C2264DE3-BBBB-40D7-99BB-CAEE5DDF46CE}" type="pres">
      <dgm:prSet presAssocID="{E42ED8ED-3A25-4495-8102-0AFE3C260D18}" presName="bgRect" presStyleLbl="bgShp" presStyleIdx="2" presStyleCnt="3" custFlipVert="0" custScaleY="13124" custLinFactY="-71271" custLinFactNeighborX="800" custLinFactNeighborY="-100000"/>
      <dgm:spPr/>
    </dgm:pt>
    <dgm:pt modelId="{343E1EBF-1A14-45EB-B705-9765DD936815}" type="pres">
      <dgm:prSet presAssocID="{E42ED8ED-3A25-4495-8102-0AFE3C260D1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anyon scene"/>
        </a:ext>
      </dgm:extLst>
    </dgm:pt>
    <dgm:pt modelId="{FCA3D39C-0BD2-48B0-8CA5-BAFDF905F309}" type="pres">
      <dgm:prSet presAssocID="{E42ED8ED-3A25-4495-8102-0AFE3C260D18}" presName="spaceRect" presStyleCnt="0"/>
      <dgm:spPr/>
    </dgm:pt>
    <dgm:pt modelId="{C853C246-B9C9-4436-B012-B0CB188A8CB1}" type="pres">
      <dgm:prSet presAssocID="{E42ED8ED-3A25-4495-8102-0AFE3C260D18}" presName="parTx" presStyleLbl="revTx" presStyleIdx="2" presStyleCnt="3">
        <dgm:presLayoutVars>
          <dgm:chMax val="0"/>
          <dgm:chPref val="0"/>
        </dgm:presLayoutVars>
      </dgm:prSet>
      <dgm:spPr/>
    </dgm:pt>
  </dgm:ptLst>
  <dgm:cxnLst>
    <dgm:cxn modelId="{13BB6273-8079-4DD6-8C9F-1AD48CA8C41A}" type="presOf" srcId="{F8C44627-B91F-4596-B3C3-28E662DE96F9}" destId="{E3E29EC3-BDBC-4CF0-A1C4-264C920D3103}" srcOrd="0" destOrd="0" presId="urn:microsoft.com/office/officeart/2018/2/layout/IconVerticalSolidList"/>
    <dgm:cxn modelId="{88C99753-685E-4BF6-88AE-4906EE54F8F7}" srcId="{F8C44627-B91F-4596-B3C3-28E662DE96F9}" destId="{ADCB9392-7A4A-448B-8558-9B93358A17CF}" srcOrd="1" destOrd="0" parTransId="{D99EDD79-3637-41ED-8DAD-A05E7788753E}" sibTransId="{4C0E0860-B23B-4BFE-89AA-005B45CCFA35}"/>
    <dgm:cxn modelId="{9935DA97-2AD8-4FF3-9411-5580F86674BE}" type="presOf" srcId="{ECDE7157-FBEC-43C2-89B2-00F68676D9C6}" destId="{4F83AF1F-23F4-4730-8DD6-C3C1C56A452D}" srcOrd="0" destOrd="0" presId="urn:microsoft.com/office/officeart/2018/2/layout/IconVerticalSolidList"/>
    <dgm:cxn modelId="{ED4E9C9F-112A-408D-980C-759C9D59D5F3}" srcId="{F8C44627-B91F-4596-B3C3-28E662DE96F9}" destId="{E42ED8ED-3A25-4495-8102-0AFE3C260D18}" srcOrd="2" destOrd="0" parTransId="{F3EBFAB4-0C06-427D-A056-41B55A102554}" sibTransId="{C48CCA0E-2A0A-4ADE-AFF6-90759BCE75B0}"/>
    <dgm:cxn modelId="{6FF27FCD-999A-43D7-B136-8C5A8AA458F0}" type="presOf" srcId="{ADCB9392-7A4A-448B-8558-9B93358A17CF}" destId="{0E4D28A0-6F5F-420C-8BB4-A086D43B85CA}" srcOrd="0" destOrd="0" presId="urn:microsoft.com/office/officeart/2018/2/layout/IconVerticalSolidList"/>
    <dgm:cxn modelId="{2984C6CE-E889-4AD3-8710-00538A129A94}" type="presOf" srcId="{E42ED8ED-3A25-4495-8102-0AFE3C260D18}" destId="{C853C246-B9C9-4436-B012-B0CB188A8CB1}" srcOrd="0" destOrd="0" presId="urn:microsoft.com/office/officeart/2018/2/layout/IconVerticalSolidList"/>
    <dgm:cxn modelId="{DDB598F5-C1AE-4773-A629-40729481CBAD}" srcId="{F8C44627-B91F-4596-B3C3-28E662DE96F9}" destId="{ECDE7157-FBEC-43C2-89B2-00F68676D9C6}" srcOrd="0" destOrd="0" parTransId="{425E95C6-6E73-4FDE-8822-E423E17A35C0}" sibTransId="{E5353F34-880C-478A-80C1-AD70AB8008BC}"/>
    <dgm:cxn modelId="{F9EDF03E-7BE3-48EC-9F10-271D64233ABB}" type="presParOf" srcId="{E3E29EC3-BDBC-4CF0-A1C4-264C920D3103}" destId="{47543700-8AB2-4E88-B543-83ABF9FF886B}" srcOrd="0" destOrd="0" presId="urn:microsoft.com/office/officeart/2018/2/layout/IconVerticalSolidList"/>
    <dgm:cxn modelId="{955CF48A-562A-4531-9370-6755A61A5BE3}" type="presParOf" srcId="{47543700-8AB2-4E88-B543-83ABF9FF886B}" destId="{70D6EDD9-D68B-4635-88D4-12B5BA898BBB}" srcOrd="0" destOrd="0" presId="urn:microsoft.com/office/officeart/2018/2/layout/IconVerticalSolidList"/>
    <dgm:cxn modelId="{97EA4F4E-8183-46F4-A3FB-55EFFB5C04AA}" type="presParOf" srcId="{47543700-8AB2-4E88-B543-83ABF9FF886B}" destId="{3296AE15-A133-4AC6-95E8-A75D62F97C0E}" srcOrd="1" destOrd="0" presId="urn:microsoft.com/office/officeart/2018/2/layout/IconVerticalSolidList"/>
    <dgm:cxn modelId="{A5B46EAA-3978-4ACF-B738-25D8D1A2AF50}" type="presParOf" srcId="{47543700-8AB2-4E88-B543-83ABF9FF886B}" destId="{82155207-A582-40E1-88B3-B1C0DB95AD73}" srcOrd="2" destOrd="0" presId="urn:microsoft.com/office/officeart/2018/2/layout/IconVerticalSolidList"/>
    <dgm:cxn modelId="{9207D595-8CC5-4C63-B5BF-5A8323B8EEC7}" type="presParOf" srcId="{47543700-8AB2-4E88-B543-83ABF9FF886B}" destId="{4F83AF1F-23F4-4730-8DD6-C3C1C56A452D}" srcOrd="3" destOrd="0" presId="urn:microsoft.com/office/officeart/2018/2/layout/IconVerticalSolidList"/>
    <dgm:cxn modelId="{F46DBBDC-8E12-4059-A428-7DB73AD0DC39}" type="presParOf" srcId="{E3E29EC3-BDBC-4CF0-A1C4-264C920D3103}" destId="{BC22552D-7E51-47B4-A53D-DDB28ACF4ACA}" srcOrd="1" destOrd="0" presId="urn:microsoft.com/office/officeart/2018/2/layout/IconVerticalSolidList"/>
    <dgm:cxn modelId="{7AC9EFFA-7F6C-4EF4-BCD5-C0965EF6CA64}" type="presParOf" srcId="{E3E29EC3-BDBC-4CF0-A1C4-264C920D3103}" destId="{5EB9EA54-29DD-491B-8671-EE6C43465532}" srcOrd="2" destOrd="0" presId="urn:microsoft.com/office/officeart/2018/2/layout/IconVerticalSolidList"/>
    <dgm:cxn modelId="{041527FD-A461-4482-9451-C4D57124FDC9}" type="presParOf" srcId="{5EB9EA54-29DD-491B-8671-EE6C43465532}" destId="{DF0D4AB9-5BA6-4503-A5FC-0FFC22982745}" srcOrd="0" destOrd="0" presId="urn:microsoft.com/office/officeart/2018/2/layout/IconVerticalSolidList"/>
    <dgm:cxn modelId="{B104A780-2C10-46FB-8CC0-5714216D3013}" type="presParOf" srcId="{5EB9EA54-29DD-491B-8671-EE6C43465532}" destId="{DC933379-4E6C-4313-90EB-B9E9451310D6}" srcOrd="1" destOrd="0" presId="urn:microsoft.com/office/officeart/2018/2/layout/IconVerticalSolidList"/>
    <dgm:cxn modelId="{80DAC61D-0D6B-4179-97D9-F8CBA9F90CD3}" type="presParOf" srcId="{5EB9EA54-29DD-491B-8671-EE6C43465532}" destId="{A8E6B537-FC65-4F14-B077-2326F343F557}" srcOrd="2" destOrd="0" presId="urn:microsoft.com/office/officeart/2018/2/layout/IconVerticalSolidList"/>
    <dgm:cxn modelId="{76B14472-6CD8-4487-9F2A-0A0BD7C32749}" type="presParOf" srcId="{5EB9EA54-29DD-491B-8671-EE6C43465532}" destId="{0E4D28A0-6F5F-420C-8BB4-A086D43B85CA}" srcOrd="3" destOrd="0" presId="urn:microsoft.com/office/officeart/2018/2/layout/IconVerticalSolidList"/>
    <dgm:cxn modelId="{B451C595-BDA9-4EC3-9A7C-AD81A4881D67}" type="presParOf" srcId="{E3E29EC3-BDBC-4CF0-A1C4-264C920D3103}" destId="{57F30D6D-AA7F-48D5-A408-BD0E7D695D3E}" srcOrd="3" destOrd="0" presId="urn:microsoft.com/office/officeart/2018/2/layout/IconVerticalSolidList"/>
    <dgm:cxn modelId="{A7214C59-D1FB-486E-979A-F95A407902B5}" type="presParOf" srcId="{E3E29EC3-BDBC-4CF0-A1C4-264C920D3103}" destId="{1FA7CCAD-918B-4D94-8541-8FB913C4BBF1}" srcOrd="4" destOrd="0" presId="urn:microsoft.com/office/officeart/2018/2/layout/IconVerticalSolidList"/>
    <dgm:cxn modelId="{8DBB6034-4CAE-41A9-AA4B-DD5B7ED465A8}" type="presParOf" srcId="{1FA7CCAD-918B-4D94-8541-8FB913C4BBF1}" destId="{C2264DE3-BBBB-40D7-99BB-CAEE5DDF46CE}" srcOrd="0" destOrd="0" presId="urn:microsoft.com/office/officeart/2018/2/layout/IconVerticalSolidList"/>
    <dgm:cxn modelId="{9C212CF8-4AAF-4881-B5A2-FCC7E4BBDDA6}" type="presParOf" srcId="{1FA7CCAD-918B-4D94-8541-8FB913C4BBF1}" destId="{343E1EBF-1A14-45EB-B705-9765DD936815}" srcOrd="1" destOrd="0" presId="urn:microsoft.com/office/officeart/2018/2/layout/IconVerticalSolidList"/>
    <dgm:cxn modelId="{BE378948-D74E-4005-B9DC-B2D9CFCDD037}" type="presParOf" srcId="{1FA7CCAD-918B-4D94-8541-8FB913C4BBF1}" destId="{FCA3D39C-0BD2-48B0-8CA5-BAFDF905F309}" srcOrd="2" destOrd="0" presId="urn:microsoft.com/office/officeart/2018/2/layout/IconVerticalSolidList"/>
    <dgm:cxn modelId="{458BF939-5406-429D-8103-E5EF48455868}" type="presParOf" srcId="{1FA7CCAD-918B-4D94-8541-8FB913C4BBF1}" destId="{C853C246-B9C9-4436-B012-B0CB188A8CB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4DB636C-ADF2-4344-99C6-16C82AB20AC5}"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FD2EF98F-A6FE-4C99-A96E-FCD3DC523F17}">
      <dgm:prSet/>
      <dgm:spPr/>
      <dgm:t>
        <a:bodyPr/>
        <a:lstStyle/>
        <a:p>
          <a:pPr>
            <a:lnSpc>
              <a:spcPct val="100000"/>
            </a:lnSpc>
          </a:pPr>
          <a:r>
            <a:rPr lang="en-US"/>
            <a:t>Photographic documentation of resources</a:t>
          </a:r>
        </a:p>
      </dgm:t>
    </dgm:pt>
    <dgm:pt modelId="{86BFBF1F-96B0-4F86-A01F-340D25F1F836}" type="parTrans" cxnId="{CBBCABFD-42A7-410D-AB6E-AEFEDC6A1F27}">
      <dgm:prSet/>
      <dgm:spPr/>
      <dgm:t>
        <a:bodyPr/>
        <a:lstStyle/>
        <a:p>
          <a:endParaRPr lang="en-US"/>
        </a:p>
      </dgm:t>
    </dgm:pt>
    <dgm:pt modelId="{4F22ABC8-E270-4C24-B324-66F18A7ED199}" type="sibTrans" cxnId="{CBBCABFD-42A7-410D-AB6E-AEFEDC6A1F27}">
      <dgm:prSet/>
      <dgm:spPr/>
      <dgm:t>
        <a:bodyPr/>
        <a:lstStyle/>
        <a:p>
          <a:endParaRPr lang="en-US"/>
        </a:p>
      </dgm:t>
    </dgm:pt>
    <dgm:pt modelId="{7DC07D8D-F632-4F80-A551-224A43746637}">
      <dgm:prSet/>
      <dgm:spPr/>
      <dgm:t>
        <a:bodyPr/>
        <a:lstStyle/>
        <a:p>
          <a:pPr>
            <a:lnSpc>
              <a:spcPct val="100000"/>
            </a:lnSpc>
          </a:pPr>
          <a:r>
            <a:rPr lang="en-US"/>
            <a:t>Oversight during work within “sensitive” areas</a:t>
          </a:r>
        </a:p>
      </dgm:t>
    </dgm:pt>
    <dgm:pt modelId="{49007078-D3A0-43B5-A77D-AED7FC5D5070}" type="parTrans" cxnId="{B9EB5B57-8B27-482F-AA41-93EF905D8CCE}">
      <dgm:prSet/>
      <dgm:spPr/>
      <dgm:t>
        <a:bodyPr/>
        <a:lstStyle/>
        <a:p>
          <a:endParaRPr lang="en-US"/>
        </a:p>
      </dgm:t>
    </dgm:pt>
    <dgm:pt modelId="{6EB34302-6E23-405B-8EEE-5790BC14668F}" type="sibTrans" cxnId="{B9EB5B57-8B27-482F-AA41-93EF905D8CCE}">
      <dgm:prSet/>
      <dgm:spPr/>
      <dgm:t>
        <a:bodyPr/>
        <a:lstStyle/>
        <a:p>
          <a:endParaRPr lang="en-US"/>
        </a:p>
      </dgm:t>
    </dgm:pt>
    <dgm:pt modelId="{E99E660B-9BAB-4E24-A6A8-EBC9EDAA8B23}">
      <dgm:prSet/>
      <dgm:spPr/>
      <dgm:t>
        <a:bodyPr/>
        <a:lstStyle/>
        <a:p>
          <a:pPr>
            <a:lnSpc>
              <a:spcPct val="100000"/>
            </a:lnSpc>
          </a:pPr>
          <a:r>
            <a:rPr lang="en-US"/>
            <a:t>Artifacts to SHPO</a:t>
          </a:r>
        </a:p>
      </dgm:t>
    </dgm:pt>
    <dgm:pt modelId="{4C1886FF-F247-4A29-8CFD-E8604E7F8FAB}" type="parTrans" cxnId="{47A4FD0E-4408-4E82-BB9F-86D60AF62200}">
      <dgm:prSet/>
      <dgm:spPr/>
      <dgm:t>
        <a:bodyPr/>
        <a:lstStyle/>
        <a:p>
          <a:endParaRPr lang="en-US"/>
        </a:p>
      </dgm:t>
    </dgm:pt>
    <dgm:pt modelId="{3C629A6D-14D4-46CB-A2D1-B765AAB1A862}" type="sibTrans" cxnId="{47A4FD0E-4408-4E82-BB9F-86D60AF62200}">
      <dgm:prSet/>
      <dgm:spPr/>
      <dgm:t>
        <a:bodyPr/>
        <a:lstStyle/>
        <a:p>
          <a:endParaRPr lang="en-US"/>
        </a:p>
      </dgm:t>
    </dgm:pt>
    <dgm:pt modelId="{057486FA-9BD6-49DC-AC58-CB5D91000D36}">
      <dgm:prSet/>
      <dgm:spPr/>
      <dgm:t>
        <a:bodyPr/>
        <a:lstStyle/>
        <a:p>
          <a:pPr>
            <a:lnSpc>
              <a:spcPct val="100000"/>
            </a:lnSpc>
          </a:pPr>
          <a:r>
            <a:rPr lang="en-US"/>
            <a:t>Desktop survey and additional reports are new resources for the community</a:t>
          </a:r>
        </a:p>
      </dgm:t>
    </dgm:pt>
    <dgm:pt modelId="{6A6CA326-2DCB-4C3D-AAC4-95AF2CE73AB7}" type="parTrans" cxnId="{D622A78B-F82D-4E74-AB67-710912803094}">
      <dgm:prSet/>
      <dgm:spPr/>
      <dgm:t>
        <a:bodyPr/>
        <a:lstStyle/>
        <a:p>
          <a:endParaRPr lang="en-US"/>
        </a:p>
      </dgm:t>
    </dgm:pt>
    <dgm:pt modelId="{E1F3455D-2060-4272-9D43-0B7C85B8B2BB}" type="sibTrans" cxnId="{D622A78B-F82D-4E74-AB67-710912803094}">
      <dgm:prSet/>
      <dgm:spPr/>
      <dgm:t>
        <a:bodyPr/>
        <a:lstStyle/>
        <a:p>
          <a:endParaRPr lang="en-US"/>
        </a:p>
      </dgm:t>
    </dgm:pt>
    <dgm:pt modelId="{DFB59FB0-7F10-421D-861A-867E75522F03}">
      <dgm:prSet/>
      <dgm:spPr/>
      <dgm:t>
        <a:bodyPr/>
        <a:lstStyle/>
        <a:p>
          <a:pPr>
            <a:lnSpc>
              <a:spcPct val="100000"/>
            </a:lnSpc>
          </a:pPr>
          <a:r>
            <a:rPr lang="en-US"/>
            <a:t>Off Billington Street Dam Removal – first municipal water main found – now what?</a:t>
          </a:r>
        </a:p>
      </dgm:t>
    </dgm:pt>
    <dgm:pt modelId="{071A5FAB-1D00-48D1-8DE9-C0279304DDA2}" type="parTrans" cxnId="{E2D5C4CD-19FD-46E0-9E8B-53357EE527EF}">
      <dgm:prSet/>
      <dgm:spPr/>
      <dgm:t>
        <a:bodyPr/>
        <a:lstStyle/>
        <a:p>
          <a:endParaRPr lang="en-US"/>
        </a:p>
      </dgm:t>
    </dgm:pt>
    <dgm:pt modelId="{22F010FF-92CD-4AEB-9A40-C86B5C4A8F38}" type="sibTrans" cxnId="{E2D5C4CD-19FD-46E0-9E8B-53357EE527EF}">
      <dgm:prSet/>
      <dgm:spPr/>
      <dgm:t>
        <a:bodyPr/>
        <a:lstStyle/>
        <a:p>
          <a:endParaRPr lang="en-US"/>
        </a:p>
      </dgm:t>
    </dgm:pt>
    <dgm:pt modelId="{BA33D3EA-7A55-4AD2-82A1-4BBCECE35BCB}" type="pres">
      <dgm:prSet presAssocID="{E4DB636C-ADF2-4344-99C6-16C82AB20AC5}" presName="root" presStyleCnt="0">
        <dgm:presLayoutVars>
          <dgm:dir/>
          <dgm:resizeHandles val="exact"/>
        </dgm:presLayoutVars>
      </dgm:prSet>
      <dgm:spPr/>
    </dgm:pt>
    <dgm:pt modelId="{8CD24FA0-9981-4463-82DB-C7998D6970A7}" type="pres">
      <dgm:prSet presAssocID="{FD2EF98F-A6FE-4C99-A96E-FCD3DC523F17}" presName="compNode" presStyleCnt="0"/>
      <dgm:spPr/>
    </dgm:pt>
    <dgm:pt modelId="{EE6429A6-771F-434A-BBB8-51A3C25D247D}" type="pres">
      <dgm:prSet presAssocID="{FD2EF98F-A6FE-4C99-A96E-FCD3DC523F17}" presName="bgRect" presStyleLbl="bgShp" presStyleIdx="0" presStyleCnt="5"/>
      <dgm:spPr/>
    </dgm:pt>
    <dgm:pt modelId="{E90E3DB7-5540-4FAF-94A9-C013CE024BFF}" type="pres">
      <dgm:prSet presAssocID="{FD2EF98F-A6FE-4C99-A96E-FCD3DC523F17}"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amera"/>
        </a:ext>
      </dgm:extLst>
    </dgm:pt>
    <dgm:pt modelId="{90216EB5-4F22-46A7-8FC7-056F26100647}" type="pres">
      <dgm:prSet presAssocID="{FD2EF98F-A6FE-4C99-A96E-FCD3DC523F17}" presName="spaceRect" presStyleCnt="0"/>
      <dgm:spPr/>
    </dgm:pt>
    <dgm:pt modelId="{E76756A1-9A8E-41E4-B18C-091B77B9BD60}" type="pres">
      <dgm:prSet presAssocID="{FD2EF98F-A6FE-4C99-A96E-FCD3DC523F17}" presName="parTx" presStyleLbl="revTx" presStyleIdx="0" presStyleCnt="5">
        <dgm:presLayoutVars>
          <dgm:chMax val="0"/>
          <dgm:chPref val="0"/>
        </dgm:presLayoutVars>
      </dgm:prSet>
      <dgm:spPr/>
    </dgm:pt>
    <dgm:pt modelId="{E60EF168-09A5-4D5B-99D4-301108CB6176}" type="pres">
      <dgm:prSet presAssocID="{4F22ABC8-E270-4C24-B324-66F18A7ED199}" presName="sibTrans" presStyleCnt="0"/>
      <dgm:spPr/>
    </dgm:pt>
    <dgm:pt modelId="{02A1B56C-8828-4D47-B6D2-82EF6458ECF7}" type="pres">
      <dgm:prSet presAssocID="{7DC07D8D-F632-4F80-A551-224A43746637}" presName="compNode" presStyleCnt="0"/>
      <dgm:spPr/>
    </dgm:pt>
    <dgm:pt modelId="{B3DD6CCA-362B-44D0-B9A8-A0E0CD2F51D6}" type="pres">
      <dgm:prSet presAssocID="{7DC07D8D-F632-4F80-A551-224A43746637}" presName="bgRect" presStyleLbl="bgShp" presStyleIdx="1" presStyleCnt="5"/>
      <dgm:spPr/>
    </dgm:pt>
    <dgm:pt modelId="{160247F3-937D-4C62-B90D-BBC5A7426D88}" type="pres">
      <dgm:prSet presAssocID="{7DC07D8D-F632-4F80-A551-224A43746637}"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Eye"/>
        </a:ext>
      </dgm:extLst>
    </dgm:pt>
    <dgm:pt modelId="{13624D8A-A2E1-41A4-8F11-F5891B060512}" type="pres">
      <dgm:prSet presAssocID="{7DC07D8D-F632-4F80-A551-224A43746637}" presName="spaceRect" presStyleCnt="0"/>
      <dgm:spPr/>
    </dgm:pt>
    <dgm:pt modelId="{A410373C-06E5-4168-AB99-56606547CCF6}" type="pres">
      <dgm:prSet presAssocID="{7DC07D8D-F632-4F80-A551-224A43746637}" presName="parTx" presStyleLbl="revTx" presStyleIdx="1" presStyleCnt="5">
        <dgm:presLayoutVars>
          <dgm:chMax val="0"/>
          <dgm:chPref val="0"/>
        </dgm:presLayoutVars>
      </dgm:prSet>
      <dgm:spPr/>
    </dgm:pt>
    <dgm:pt modelId="{30060425-F92C-4188-9E04-5AF58BCE194C}" type="pres">
      <dgm:prSet presAssocID="{6EB34302-6E23-405B-8EEE-5790BC14668F}" presName="sibTrans" presStyleCnt="0"/>
      <dgm:spPr/>
    </dgm:pt>
    <dgm:pt modelId="{15CF93C3-C588-4101-8A7E-C9A508460D56}" type="pres">
      <dgm:prSet presAssocID="{E99E660B-9BAB-4E24-A6A8-EBC9EDAA8B23}" presName="compNode" presStyleCnt="0"/>
      <dgm:spPr/>
    </dgm:pt>
    <dgm:pt modelId="{2F26628F-4497-4DA4-87AC-F54A64FAFCA4}" type="pres">
      <dgm:prSet presAssocID="{E99E660B-9BAB-4E24-A6A8-EBC9EDAA8B23}" presName="bgRect" presStyleLbl="bgShp" presStyleIdx="2" presStyleCnt="5"/>
      <dgm:spPr/>
    </dgm:pt>
    <dgm:pt modelId="{C5D5D374-83BE-492E-BD0A-B2C9863D1D83}" type="pres">
      <dgm:prSet presAssocID="{E99E660B-9BAB-4E24-A6A8-EBC9EDAA8B23}"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agnifying glass"/>
        </a:ext>
      </dgm:extLst>
    </dgm:pt>
    <dgm:pt modelId="{B6886C01-BA0C-4638-977F-5260563AE38A}" type="pres">
      <dgm:prSet presAssocID="{E99E660B-9BAB-4E24-A6A8-EBC9EDAA8B23}" presName="spaceRect" presStyleCnt="0"/>
      <dgm:spPr/>
    </dgm:pt>
    <dgm:pt modelId="{0BBC8AB2-0E38-406E-836D-7002B00A65C5}" type="pres">
      <dgm:prSet presAssocID="{E99E660B-9BAB-4E24-A6A8-EBC9EDAA8B23}" presName="parTx" presStyleLbl="revTx" presStyleIdx="2" presStyleCnt="5">
        <dgm:presLayoutVars>
          <dgm:chMax val="0"/>
          <dgm:chPref val="0"/>
        </dgm:presLayoutVars>
      </dgm:prSet>
      <dgm:spPr/>
    </dgm:pt>
    <dgm:pt modelId="{773148B9-5C83-41E4-8142-5AF770A809B7}" type="pres">
      <dgm:prSet presAssocID="{3C629A6D-14D4-46CB-A2D1-B765AAB1A862}" presName="sibTrans" presStyleCnt="0"/>
      <dgm:spPr/>
    </dgm:pt>
    <dgm:pt modelId="{922DF762-A12A-4D7B-B764-807DF563A920}" type="pres">
      <dgm:prSet presAssocID="{057486FA-9BD6-49DC-AC58-CB5D91000D36}" presName="compNode" presStyleCnt="0"/>
      <dgm:spPr/>
    </dgm:pt>
    <dgm:pt modelId="{DB624AF3-EB3D-4CA1-867E-1717962A10C7}" type="pres">
      <dgm:prSet presAssocID="{057486FA-9BD6-49DC-AC58-CB5D91000D36}" presName="bgRect" presStyleLbl="bgShp" presStyleIdx="3" presStyleCnt="5"/>
      <dgm:spPr/>
    </dgm:pt>
    <dgm:pt modelId="{DBF0C71E-AD82-4994-BE50-E71982A43FD2}" type="pres">
      <dgm:prSet presAssocID="{057486FA-9BD6-49DC-AC58-CB5D91000D36}"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Laptop"/>
        </a:ext>
      </dgm:extLst>
    </dgm:pt>
    <dgm:pt modelId="{32A4FCAB-448F-4DAC-A702-C9CF1D3DAB0A}" type="pres">
      <dgm:prSet presAssocID="{057486FA-9BD6-49DC-AC58-CB5D91000D36}" presName="spaceRect" presStyleCnt="0"/>
      <dgm:spPr/>
    </dgm:pt>
    <dgm:pt modelId="{F7459043-B07C-4CFE-B05B-091AE41EFAD1}" type="pres">
      <dgm:prSet presAssocID="{057486FA-9BD6-49DC-AC58-CB5D91000D36}" presName="parTx" presStyleLbl="revTx" presStyleIdx="3" presStyleCnt="5">
        <dgm:presLayoutVars>
          <dgm:chMax val="0"/>
          <dgm:chPref val="0"/>
        </dgm:presLayoutVars>
      </dgm:prSet>
      <dgm:spPr/>
    </dgm:pt>
    <dgm:pt modelId="{6A9B92CF-3DD8-4B83-B93B-509BC6F9FD6B}" type="pres">
      <dgm:prSet presAssocID="{E1F3455D-2060-4272-9D43-0B7C85B8B2BB}" presName="sibTrans" presStyleCnt="0"/>
      <dgm:spPr/>
    </dgm:pt>
    <dgm:pt modelId="{E3E76390-E8BA-4F7A-A1B7-507E70BAE6A3}" type="pres">
      <dgm:prSet presAssocID="{DFB59FB0-7F10-421D-861A-867E75522F03}" presName="compNode" presStyleCnt="0"/>
      <dgm:spPr/>
    </dgm:pt>
    <dgm:pt modelId="{F747F481-56B6-41A5-882D-6CDB325A5D74}" type="pres">
      <dgm:prSet presAssocID="{DFB59FB0-7F10-421D-861A-867E75522F03}" presName="bgRect" presStyleLbl="bgShp" presStyleIdx="4" presStyleCnt="5"/>
      <dgm:spPr/>
    </dgm:pt>
    <dgm:pt modelId="{06D0E6D3-3A7A-4CCF-991C-5890C6FE50E4}" type="pres">
      <dgm:prSet presAssocID="{DFB59FB0-7F10-421D-861A-867E75522F03}"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Bridge scene"/>
        </a:ext>
      </dgm:extLst>
    </dgm:pt>
    <dgm:pt modelId="{4C172618-DD0A-4503-90F2-002212E6DAB9}" type="pres">
      <dgm:prSet presAssocID="{DFB59FB0-7F10-421D-861A-867E75522F03}" presName="spaceRect" presStyleCnt="0"/>
      <dgm:spPr/>
    </dgm:pt>
    <dgm:pt modelId="{68C66F1E-372A-48B9-9A73-C28124F64A8F}" type="pres">
      <dgm:prSet presAssocID="{DFB59FB0-7F10-421D-861A-867E75522F03}" presName="parTx" presStyleLbl="revTx" presStyleIdx="4" presStyleCnt="5">
        <dgm:presLayoutVars>
          <dgm:chMax val="0"/>
          <dgm:chPref val="0"/>
        </dgm:presLayoutVars>
      </dgm:prSet>
      <dgm:spPr/>
    </dgm:pt>
  </dgm:ptLst>
  <dgm:cxnLst>
    <dgm:cxn modelId="{47A4FD0E-4408-4E82-BB9F-86D60AF62200}" srcId="{E4DB636C-ADF2-4344-99C6-16C82AB20AC5}" destId="{E99E660B-9BAB-4E24-A6A8-EBC9EDAA8B23}" srcOrd="2" destOrd="0" parTransId="{4C1886FF-F247-4A29-8CFD-E8604E7F8FAB}" sibTransId="{3C629A6D-14D4-46CB-A2D1-B765AAB1A862}"/>
    <dgm:cxn modelId="{4274C317-6564-4030-920E-EAF657E835F3}" type="presOf" srcId="{057486FA-9BD6-49DC-AC58-CB5D91000D36}" destId="{F7459043-B07C-4CFE-B05B-091AE41EFAD1}" srcOrd="0" destOrd="0" presId="urn:microsoft.com/office/officeart/2018/2/layout/IconVerticalSolidList"/>
    <dgm:cxn modelId="{71E18D32-DF03-4D4D-8DC9-F2198552930E}" type="presOf" srcId="{FD2EF98F-A6FE-4C99-A96E-FCD3DC523F17}" destId="{E76756A1-9A8E-41E4-B18C-091B77B9BD60}" srcOrd="0" destOrd="0" presId="urn:microsoft.com/office/officeart/2018/2/layout/IconVerticalSolidList"/>
    <dgm:cxn modelId="{E8EBDA36-CDDB-4B1B-A949-4A7A3C9F4BA8}" type="presOf" srcId="{DFB59FB0-7F10-421D-861A-867E75522F03}" destId="{68C66F1E-372A-48B9-9A73-C28124F64A8F}" srcOrd="0" destOrd="0" presId="urn:microsoft.com/office/officeart/2018/2/layout/IconVerticalSolidList"/>
    <dgm:cxn modelId="{B9EB5B57-8B27-482F-AA41-93EF905D8CCE}" srcId="{E4DB636C-ADF2-4344-99C6-16C82AB20AC5}" destId="{7DC07D8D-F632-4F80-A551-224A43746637}" srcOrd="1" destOrd="0" parTransId="{49007078-D3A0-43B5-A77D-AED7FC5D5070}" sibTransId="{6EB34302-6E23-405B-8EEE-5790BC14668F}"/>
    <dgm:cxn modelId="{D622A78B-F82D-4E74-AB67-710912803094}" srcId="{E4DB636C-ADF2-4344-99C6-16C82AB20AC5}" destId="{057486FA-9BD6-49DC-AC58-CB5D91000D36}" srcOrd="3" destOrd="0" parTransId="{6A6CA326-2DCB-4C3D-AAC4-95AF2CE73AB7}" sibTransId="{E1F3455D-2060-4272-9D43-0B7C85B8B2BB}"/>
    <dgm:cxn modelId="{C0FD4E96-B510-440B-B5A7-CAA593620633}" type="presOf" srcId="{7DC07D8D-F632-4F80-A551-224A43746637}" destId="{A410373C-06E5-4168-AB99-56606547CCF6}" srcOrd="0" destOrd="0" presId="urn:microsoft.com/office/officeart/2018/2/layout/IconVerticalSolidList"/>
    <dgm:cxn modelId="{0867DCC4-7887-46A6-9B3E-80ECBA0B5DD3}" type="presOf" srcId="{E4DB636C-ADF2-4344-99C6-16C82AB20AC5}" destId="{BA33D3EA-7A55-4AD2-82A1-4BBCECE35BCB}" srcOrd="0" destOrd="0" presId="urn:microsoft.com/office/officeart/2018/2/layout/IconVerticalSolidList"/>
    <dgm:cxn modelId="{0D68AFCC-5EAC-4DEF-8E5D-E1C12DB133A7}" type="presOf" srcId="{E99E660B-9BAB-4E24-A6A8-EBC9EDAA8B23}" destId="{0BBC8AB2-0E38-406E-836D-7002B00A65C5}" srcOrd="0" destOrd="0" presId="urn:microsoft.com/office/officeart/2018/2/layout/IconVerticalSolidList"/>
    <dgm:cxn modelId="{E2D5C4CD-19FD-46E0-9E8B-53357EE527EF}" srcId="{E4DB636C-ADF2-4344-99C6-16C82AB20AC5}" destId="{DFB59FB0-7F10-421D-861A-867E75522F03}" srcOrd="4" destOrd="0" parTransId="{071A5FAB-1D00-48D1-8DE9-C0279304DDA2}" sibTransId="{22F010FF-92CD-4AEB-9A40-C86B5C4A8F38}"/>
    <dgm:cxn modelId="{CBBCABFD-42A7-410D-AB6E-AEFEDC6A1F27}" srcId="{E4DB636C-ADF2-4344-99C6-16C82AB20AC5}" destId="{FD2EF98F-A6FE-4C99-A96E-FCD3DC523F17}" srcOrd="0" destOrd="0" parTransId="{86BFBF1F-96B0-4F86-A01F-340D25F1F836}" sibTransId="{4F22ABC8-E270-4C24-B324-66F18A7ED199}"/>
    <dgm:cxn modelId="{6681BFA8-5E0E-48BA-ACA1-5220AF31D5E3}" type="presParOf" srcId="{BA33D3EA-7A55-4AD2-82A1-4BBCECE35BCB}" destId="{8CD24FA0-9981-4463-82DB-C7998D6970A7}" srcOrd="0" destOrd="0" presId="urn:microsoft.com/office/officeart/2018/2/layout/IconVerticalSolidList"/>
    <dgm:cxn modelId="{26E6FE22-3E08-4BCE-A1B6-B5AD11A0607A}" type="presParOf" srcId="{8CD24FA0-9981-4463-82DB-C7998D6970A7}" destId="{EE6429A6-771F-434A-BBB8-51A3C25D247D}" srcOrd="0" destOrd="0" presId="urn:microsoft.com/office/officeart/2018/2/layout/IconVerticalSolidList"/>
    <dgm:cxn modelId="{38622EBE-B098-4773-A94E-96B036935963}" type="presParOf" srcId="{8CD24FA0-9981-4463-82DB-C7998D6970A7}" destId="{E90E3DB7-5540-4FAF-94A9-C013CE024BFF}" srcOrd="1" destOrd="0" presId="urn:microsoft.com/office/officeart/2018/2/layout/IconVerticalSolidList"/>
    <dgm:cxn modelId="{5EE2CCF4-DFCB-4B8A-A7A0-306E29E8004C}" type="presParOf" srcId="{8CD24FA0-9981-4463-82DB-C7998D6970A7}" destId="{90216EB5-4F22-46A7-8FC7-056F26100647}" srcOrd="2" destOrd="0" presId="urn:microsoft.com/office/officeart/2018/2/layout/IconVerticalSolidList"/>
    <dgm:cxn modelId="{950C0716-A354-4C4A-AB3F-C4D48A856D2D}" type="presParOf" srcId="{8CD24FA0-9981-4463-82DB-C7998D6970A7}" destId="{E76756A1-9A8E-41E4-B18C-091B77B9BD60}" srcOrd="3" destOrd="0" presId="urn:microsoft.com/office/officeart/2018/2/layout/IconVerticalSolidList"/>
    <dgm:cxn modelId="{73327E0B-0A4A-49C6-BD65-15F2B6DC503A}" type="presParOf" srcId="{BA33D3EA-7A55-4AD2-82A1-4BBCECE35BCB}" destId="{E60EF168-09A5-4D5B-99D4-301108CB6176}" srcOrd="1" destOrd="0" presId="urn:microsoft.com/office/officeart/2018/2/layout/IconVerticalSolidList"/>
    <dgm:cxn modelId="{BC5F3AE5-6AA0-4543-96C5-FE4EE0424DA1}" type="presParOf" srcId="{BA33D3EA-7A55-4AD2-82A1-4BBCECE35BCB}" destId="{02A1B56C-8828-4D47-B6D2-82EF6458ECF7}" srcOrd="2" destOrd="0" presId="urn:microsoft.com/office/officeart/2018/2/layout/IconVerticalSolidList"/>
    <dgm:cxn modelId="{B5F21761-DDE9-4079-92B2-6618B1278F45}" type="presParOf" srcId="{02A1B56C-8828-4D47-B6D2-82EF6458ECF7}" destId="{B3DD6CCA-362B-44D0-B9A8-A0E0CD2F51D6}" srcOrd="0" destOrd="0" presId="urn:microsoft.com/office/officeart/2018/2/layout/IconVerticalSolidList"/>
    <dgm:cxn modelId="{935DB1F7-07AC-46A1-9714-58590D57416D}" type="presParOf" srcId="{02A1B56C-8828-4D47-B6D2-82EF6458ECF7}" destId="{160247F3-937D-4C62-B90D-BBC5A7426D88}" srcOrd="1" destOrd="0" presId="urn:microsoft.com/office/officeart/2018/2/layout/IconVerticalSolidList"/>
    <dgm:cxn modelId="{4512B1D8-937B-4A12-B0FD-06BD89673F6B}" type="presParOf" srcId="{02A1B56C-8828-4D47-B6D2-82EF6458ECF7}" destId="{13624D8A-A2E1-41A4-8F11-F5891B060512}" srcOrd="2" destOrd="0" presId="urn:microsoft.com/office/officeart/2018/2/layout/IconVerticalSolidList"/>
    <dgm:cxn modelId="{C42DF3BC-0EB5-497F-B2DD-CC56B64D5D90}" type="presParOf" srcId="{02A1B56C-8828-4D47-B6D2-82EF6458ECF7}" destId="{A410373C-06E5-4168-AB99-56606547CCF6}" srcOrd="3" destOrd="0" presId="urn:microsoft.com/office/officeart/2018/2/layout/IconVerticalSolidList"/>
    <dgm:cxn modelId="{654F69D6-0467-4650-B11F-AEDC8827CE55}" type="presParOf" srcId="{BA33D3EA-7A55-4AD2-82A1-4BBCECE35BCB}" destId="{30060425-F92C-4188-9E04-5AF58BCE194C}" srcOrd="3" destOrd="0" presId="urn:microsoft.com/office/officeart/2018/2/layout/IconVerticalSolidList"/>
    <dgm:cxn modelId="{497C40D3-571C-49CB-99C2-EB8E141A4F8A}" type="presParOf" srcId="{BA33D3EA-7A55-4AD2-82A1-4BBCECE35BCB}" destId="{15CF93C3-C588-4101-8A7E-C9A508460D56}" srcOrd="4" destOrd="0" presId="urn:microsoft.com/office/officeart/2018/2/layout/IconVerticalSolidList"/>
    <dgm:cxn modelId="{CDD09032-9CA7-4D58-94E9-2BB82DCE9062}" type="presParOf" srcId="{15CF93C3-C588-4101-8A7E-C9A508460D56}" destId="{2F26628F-4497-4DA4-87AC-F54A64FAFCA4}" srcOrd="0" destOrd="0" presId="urn:microsoft.com/office/officeart/2018/2/layout/IconVerticalSolidList"/>
    <dgm:cxn modelId="{4C600807-F5AF-4BF6-8B9F-BC85F64CECC0}" type="presParOf" srcId="{15CF93C3-C588-4101-8A7E-C9A508460D56}" destId="{C5D5D374-83BE-492E-BD0A-B2C9863D1D83}" srcOrd="1" destOrd="0" presId="urn:microsoft.com/office/officeart/2018/2/layout/IconVerticalSolidList"/>
    <dgm:cxn modelId="{27A4E5D1-42E5-49DC-8047-680186191F0E}" type="presParOf" srcId="{15CF93C3-C588-4101-8A7E-C9A508460D56}" destId="{B6886C01-BA0C-4638-977F-5260563AE38A}" srcOrd="2" destOrd="0" presId="urn:microsoft.com/office/officeart/2018/2/layout/IconVerticalSolidList"/>
    <dgm:cxn modelId="{5AB0A2F7-9D03-4B96-BDBB-49CBE0B587ED}" type="presParOf" srcId="{15CF93C3-C588-4101-8A7E-C9A508460D56}" destId="{0BBC8AB2-0E38-406E-836D-7002B00A65C5}" srcOrd="3" destOrd="0" presId="urn:microsoft.com/office/officeart/2018/2/layout/IconVerticalSolidList"/>
    <dgm:cxn modelId="{BAD0FB55-A943-4220-8775-AFBCB8F4A4D7}" type="presParOf" srcId="{BA33D3EA-7A55-4AD2-82A1-4BBCECE35BCB}" destId="{773148B9-5C83-41E4-8142-5AF770A809B7}" srcOrd="5" destOrd="0" presId="urn:microsoft.com/office/officeart/2018/2/layout/IconVerticalSolidList"/>
    <dgm:cxn modelId="{7F419A1A-CD6A-4DB9-8C93-D94FE35C968D}" type="presParOf" srcId="{BA33D3EA-7A55-4AD2-82A1-4BBCECE35BCB}" destId="{922DF762-A12A-4D7B-B764-807DF563A920}" srcOrd="6" destOrd="0" presId="urn:microsoft.com/office/officeart/2018/2/layout/IconVerticalSolidList"/>
    <dgm:cxn modelId="{D7A3BB6E-6DB2-4037-A786-392420206AC4}" type="presParOf" srcId="{922DF762-A12A-4D7B-B764-807DF563A920}" destId="{DB624AF3-EB3D-4CA1-867E-1717962A10C7}" srcOrd="0" destOrd="0" presId="urn:microsoft.com/office/officeart/2018/2/layout/IconVerticalSolidList"/>
    <dgm:cxn modelId="{8CF6B893-0DCA-4DC3-ACAE-2E18E6ECE859}" type="presParOf" srcId="{922DF762-A12A-4D7B-B764-807DF563A920}" destId="{DBF0C71E-AD82-4994-BE50-E71982A43FD2}" srcOrd="1" destOrd="0" presId="urn:microsoft.com/office/officeart/2018/2/layout/IconVerticalSolidList"/>
    <dgm:cxn modelId="{F71CA105-7C3B-42EF-920F-80BFD8DE68E7}" type="presParOf" srcId="{922DF762-A12A-4D7B-B764-807DF563A920}" destId="{32A4FCAB-448F-4DAC-A702-C9CF1D3DAB0A}" srcOrd="2" destOrd="0" presId="urn:microsoft.com/office/officeart/2018/2/layout/IconVerticalSolidList"/>
    <dgm:cxn modelId="{5C4E46A2-82D3-4641-8899-00A0EBFA1DD1}" type="presParOf" srcId="{922DF762-A12A-4D7B-B764-807DF563A920}" destId="{F7459043-B07C-4CFE-B05B-091AE41EFAD1}" srcOrd="3" destOrd="0" presId="urn:microsoft.com/office/officeart/2018/2/layout/IconVerticalSolidList"/>
    <dgm:cxn modelId="{9B721EE5-6D73-45C0-9B27-AA45FF00F8B1}" type="presParOf" srcId="{BA33D3EA-7A55-4AD2-82A1-4BBCECE35BCB}" destId="{6A9B92CF-3DD8-4B83-B93B-509BC6F9FD6B}" srcOrd="7" destOrd="0" presId="urn:microsoft.com/office/officeart/2018/2/layout/IconVerticalSolidList"/>
    <dgm:cxn modelId="{E003C13A-09F4-47F6-8634-48ECD5BE5C77}" type="presParOf" srcId="{BA33D3EA-7A55-4AD2-82A1-4BBCECE35BCB}" destId="{E3E76390-E8BA-4F7A-A1B7-507E70BAE6A3}" srcOrd="8" destOrd="0" presId="urn:microsoft.com/office/officeart/2018/2/layout/IconVerticalSolidList"/>
    <dgm:cxn modelId="{78F3916C-EA11-4D35-B79F-3D44E4102FCE}" type="presParOf" srcId="{E3E76390-E8BA-4F7A-A1B7-507E70BAE6A3}" destId="{F747F481-56B6-41A5-882D-6CDB325A5D74}" srcOrd="0" destOrd="0" presId="urn:microsoft.com/office/officeart/2018/2/layout/IconVerticalSolidList"/>
    <dgm:cxn modelId="{A93F1A1D-385A-4906-8CD0-2C18706F3562}" type="presParOf" srcId="{E3E76390-E8BA-4F7A-A1B7-507E70BAE6A3}" destId="{06D0E6D3-3A7A-4CCF-991C-5890C6FE50E4}" srcOrd="1" destOrd="0" presId="urn:microsoft.com/office/officeart/2018/2/layout/IconVerticalSolidList"/>
    <dgm:cxn modelId="{46456E9C-B9F1-4B0B-8AE1-F7E0DB47182E}" type="presParOf" srcId="{E3E76390-E8BA-4F7A-A1B7-507E70BAE6A3}" destId="{4C172618-DD0A-4503-90F2-002212E6DAB9}" srcOrd="2" destOrd="0" presId="urn:microsoft.com/office/officeart/2018/2/layout/IconVerticalSolidList"/>
    <dgm:cxn modelId="{F771B887-504B-4337-BC19-0A82DE1F4C03}" type="presParOf" srcId="{E3E76390-E8BA-4F7A-A1B7-507E70BAE6A3}" destId="{68C66F1E-372A-48B9-9A73-C28124F64A8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FEE178-27AD-4FAC-BDAB-A0F60B5B78AC}">
      <dsp:nvSpPr>
        <dsp:cNvPr id="0" name=""/>
        <dsp:cNvSpPr/>
      </dsp:nvSpPr>
      <dsp:spPr>
        <a:xfrm>
          <a:off x="0" y="719931"/>
          <a:ext cx="3238500" cy="194309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In the past focus has been predominantly on colonial era history</a:t>
          </a:r>
        </a:p>
      </dsp:txBody>
      <dsp:txXfrm>
        <a:off x="0" y="719931"/>
        <a:ext cx="3238500" cy="1943099"/>
      </dsp:txXfrm>
    </dsp:sp>
    <dsp:sp modelId="{5E977257-4B80-4600-88A2-A7AAC3BAE4E1}">
      <dsp:nvSpPr>
        <dsp:cNvPr id="0" name=""/>
        <dsp:cNvSpPr/>
      </dsp:nvSpPr>
      <dsp:spPr>
        <a:xfrm>
          <a:off x="3562350" y="719931"/>
          <a:ext cx="3238500" cy="1943099"/>
        </a:xfrm>
        <a:prstGeom prst="rect">
          <a:avLst/>
        </a:prstGeom>
        <a:solidFill>
          <a:schemeClr val="accent5">
            <a:hueOff val="10052567"/>
            <a:satOff val="209"/>
            <a:lumOff val="-35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Limited attention paid to Native American History </a:t>
          </a:r>
        </a:p>
      </dsp:txBody>
      <dsp:txXfrm>
        <a:off x="3562350" y="719931"/>
        <a:ext cx="3238500" cy="1943099"/>
      </dsp:txXfrm>
    </dsp:sp>
    <dsp:sp modelId="{127199B8-E086-4F5D-B5D0-FE55366C6D6F}">
      <dsp:nvSpPr>
        <dsp:cNvPr id="0" name=""/>
        <dsp:cNvSpPr/>
      </dsp:nvSpPr>
      <dsp:spPr>
        <a:xfrm>
          <a:off x="7124700" y="719931"/>
          <a:ext cx="3238500" cy="1943099"/>
        </a:xfrm>
        <a:prstGeom prst="rect">
          <a:avLst/>
        </a:prstGeom>
        <a:solidFill>
          <a:schemeClr val="accent5">
            <a:hueOff val="20105134"/>
            <a:satOff val="418"/>
            <a:lumOff val="-70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Limited, if any, attention paid to natural history</a:t>
          </a:r>
        </a:p>
      </dsp:txBody>
      <dsp:txXfrm>
        <a:off x="7124700" y="719931"/>
        <a:ext cx="3238500" cy="19430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6A2080-E0C5-4554-B4EA-F85A6814F770}">
      <dsp:nvSpPr>
        <dsp:cNvPr id="0" name=""/>
        <dsp:cNvSpPr/>
      </dsp:nvSpPr>
      <dsp:spPr>
        <a:xfrm>
          <a:off x="0" y="1133363"/>
          <a:ext cx="3073997" cy="195198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7035DF-F2B9-4956-A465-76AA3E3C9F29}">
      <dsp:nvSpPr>
        <dsp:cNvPr id="0" name=""/>
        <dsp:cNvSpPr/>
      </dsp:nvSpPr>
      <dsp:spPr>
        <a:xfrm>
          <a:off x="341555" y="1457840"/>
          <a:ext cx="3073997" cy="195198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Overall discussion and understanding of dam removals. Wampanoag tribe was/is  supportive of the goals and reasoning behind these projects. Didn’t need to always explain everything which was welcome. </a:t>
          </a:r>
        </a:p>
      </dsp:txBody>
      <dsp:txXfrm>
        <a:off x="398727" y="1515012"/>
        <a:ext cx="2959653" cy="1837644"/>
      </dsp:txXfrm>
    </dsp:sp>
    <dsp:sp modelId="{9344BBD7-C96C-4635-930A-A9C3F0A3CE7D}">
      <dsp:nvSpPr>
        <dsp:cNvPr id="0" name=""/>
        <dsp:cNvSpPr/>
      </dsp:nvSpPr>
      <dsp:spPr>
        <a:xfrm>
          <a:off x="3757108" y="1133363"/>
          <a:ext cx="3073997" cy="195198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B8A50F-B63B-4198-BBA3-CD5C82FB7B79}">
      <dsp:nvSpPr>
        <dsp:cNvPr id="0" name=""/>
        <dsp:cNvSpPr/>
      </dsp:nvSpPr>
      <dsp:spPr>
        <a:xfrm>
          <a:off x="4098663" y="1457840"/>
          <a:ext cx="3073997" cy="195198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Aside from Section 106 we have included members in project review, plans, celebrations and interpretive displays. </a:t>
          </a:r>
        </a:p>
      </dsp:txBody>
      <dsp:txXfrm>
        <a:off x="4155835" y="1515012"/>
        <a:ext cx="2959653" cy="1837644"/>
      </dsp:txXfrm>
    </dsp:sp>
    <dsp:sp modelId="{5FE7ED85-3673-4B76-AD48-1BA1560CC064}">
      <dsp:nvSpPr>
        <dsp:cNvPr id="0" name=""/>
        <dsp:cNvSpPr/>
      </dsp:nvSpPr>
      <dsp:spPr>
        <a:xfrm>
          <a:off x="7514216" y="1133363"/>
          <a:ext cx="3073997" cy="195198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54DF74-5004-4B14-918A-4F2D31278894}">
      <dsp:nvSpPr>
        <dsp:cNvPr id="0" name=""/>
        <dsp:cNvSpPr/>
      </dsp:nvSpPr>
      <dsp:spPr>
        <a:xfrm>
          <a:off x="7855771" y="1457840"/>
          <a:ext cx="3073997" cy="195198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Current nature-like fishway project: assisted in landscape design, planting plan and cultural awareness – wetu, shell paths, displays. </a:t>
          </a:r>
        </a:p>
      </dsp:txBody>
      <dsp:txXfrm>
        <a:off x="7912943" y="1515012"/>
        <a:ext cx="2959653" cy="183764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C990E6-52BB-49A5-A454-E10EB9A39580}">
      <dsp:nvSpPr>
        <dsp:cNvPr id="0" name=""/>
        <dsp:cNvSpPr/>
      </dsp:nvSpPr>
      <dsp:spPr>
        <a:xfrm>
          <a:off x="0" y="75980"/>
          <a:ext cx="5732205" cy="159678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Depends upon the community. </a:t>
          </a:r>
        </a:p>
      </dsp:txBody>
      <dsp:txXfrm>
        <a:off x="77948" y="153928"/>
        <a:ext cx="5576309" cy="1440886"/>
      </dsp:txXfrm>
    </dsp:sp>
    <dsp:sp modelId="{17E0FF87-66E7-409D-AF24-89C21C775E4A}">
      <dsp:nvSpPr>
        <dsp:cNvPr id="0" name=""/>
        <dsp:cNvSpPr/>
      </dsp:nvSpPr>
      <dsp:spPr>
        <a:xfrm>
          <a:off x="0" y="1739002"/>
          <a:ext cx="5732205" cy="1596782"/>
        </a:xfrm>
        <a:prstGeom prst="roundRect">
          <a:avLst/>
        </a:prstGeom>
        <a:solidFill>
          <a:schemeClr val="accent2">
            <a:hueOff val="-755480"/>
            <a:satOff val="-3084"/>
            <a:lumOff val="-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Town of Plymouth Holmes Dam Removal and PAL memo included natural history.</a:t>
          </a:r>
        </a:p>
      </dsp:txBody>
      <dsp:txXfrm>
        <a:off x="77948" y="1816950"/>
        <a:ext cx="5576309" cy="1440886"/>
      </dsp:txXfrm>
    </dsp:sp>
    <dsp:sp modelId="{B736FAD6-EE8D-4A86-93BC-60C5C468FA71}">
      <dsp:nvSpPr>
        <dsp:cNvPr id="0" name=""/>
        <dsp:cNvSpPr/>
      </dsp:nvSpPr>
      <dsp:spPr>
        <a:xfrm>
          <a:off x="0" y="3402025"/>
          <a:ext cx="5732205" cy="1596782"/>
        </a:xfrm>
        <a:prstGeom prst="roundRect">
          <a:avLst/>
        </a:prstGeom>
        <a:solidFill>
          <a:schemeClr val="accent2">
            <a:hueOff val="-1510960"/>
            <a:satOff val="-6168"/>
            <a:lumOff val="-1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Recent letter from Town of Ipswich regarding Ipswich Mills Dam Removal. Thoughtful and well written letter that included all aspects of history. </a:t>
          </a:r>
        </a:p>
      </dsp:txBody>
      <dsp:txXfrm>
        <a:off x="77948" y="3479973"/>
        <a:ext cx="5576309" cy="14408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F54745-2378-4C92-8697-A1DAF08C9955}">
      <dsp:nvSpPr>
        <dsp:cNvPr id="0" name=""/>
        <dsp:cNvSpPr/>
      </dsp:nvSpPr>
      <dsp:spPr>
        <a:xfrm>
          <a:off x="0" y="659"/>
          <a:ext cx="103632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A29192-E369-4043-BADD-04A7A7CC67AC}">
      <dsp:nvSpPr>
        <dsp:cNvPr id="0" name=""/>
        <dsp:cNvSpPr/>
      </dsp:nvSpPr>
      <dsp:spPr>
        <a:xfrm>
          <a:off x="0" y="659"/>
          <a:ext cx="10363200" cy="10798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0" i="0" kern="1200"/>
            <a:t>Section 106 of the </a:t>
          </a:r>
          <a:r>
            <a:rPr lang="en-US" sz="1700" b="0" i="0" kern="1200">
              <a:hlinkClick xmlns:r="http://schemas.openxmlformats.org/officeDocument/2006/relationships" r:id="rId1"/>
            </a:rPr>
            <a:t>National Historic Preservation Act of 1966</a:t>
          </a:r>
          <a:r>
            <a:rPr lang="en-US" sz="1700" b="0" i="0" kern="1200"/>
            <a:t> (NHPA) ensures that federal agencies take preservation values into consideration when they propose a project that may affect historic properties. In other words, it forces federal agencies to stop and look at the consequences their undertakings could have on historic (or potentially historic) places.</a:t>
          </a:r>
          <a:endParaRPr lang="en-US" sz="1700" kern="1200"/>
        </a:p>
      </dsp:txBody>
      <dsp:txXfrm>
        <a:off x="0" y="659"/>
        <a:ext cx="10363200" cy="1079804"/>
      </dsp:txXfrm>
    </dsp:sp>
    <dsp:sp modelId="{016DA844-A817-42A4-B5A0-5E9EE435B648}">
      <dsp:nvSpPr>
        <dsp:cNvPr id="0" name=""/>
        <dsp:cNvSpPr/>
      </dsp:nvSpPr>
      <dsp:spPr>
        <a:xfrm>
          <a:off x="0" y="1080463"/>
          <a:ext cx="103632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531D31-5A9F-4AFE-A7D9-3AB5A79B7885}">
      <dsp:nvSpPr>
        <dsp:cNvPr id="0" name=""/>
        <dsp:cNvSpPr/>
      </dsp:nvSpPr>
      <dsp:spPr>
        <a:xfrm>
          <a:off x="0" y="1080463"/>
          <a:ext cx="10363200" cy="10798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kern="1200"/>
            <a:t>National Register of Historic Places -</a:t>
          </a:r>
          <a:r>
            <a:rPr lang="en-US" sz="1700" b="1" i="0" kern="1200"/>
            <a:t> </a:t>
          </a:r>
          <a:r>
            <a:rPr lang="en-US" sz="1700" b="0" i="0" kern="1200"/>
            <a:t>The five general categories for NRHP properties are: building, structure, object, site, and district.</a:t>
          </a:r>
          <a:endParaRPr lang="en-US" sz="1700" kern="1200"/>
        </a:p>
      </dsp:txBody>
      <dsp:txXfrm>
        <a:off x="0" y="1080463"/>
        <a:ext cx="10363200" cy="1079804"/>
      </dsp:txXfrm>
    </dsp:sp>
    <dsp:sp modelId="{1EE663C0-10BD-4424-B69E-0B8E706BF061}">
      <dsp:nvSpPr>
        <dsp:cNvPr id="0" name=""/>
        <dsp:cNvSpPr/>
      </dsp:nvSpPr>
      <dsp:spPr>
        <a:xfrm>
          <a:off x="0" y="2160267"/>
          <a:ext cx="10363200"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666DA8-D20D-43F3-992F-A71D0F1FFE1B}">
      <dsp:nvSpPr>
        <dsp:cNvPr id="0" name=""/>
        <dsp:cNvSpPr/>
      </dsp:nvSpPr>
      <dsp:spPr>
        <a:xfrm>
          <a:off x="0" y="2160267"/>
          <a:ext cx="10363200" cy="10798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kern="1200" dirty="0"/>
            <a:t>H</a:t>
          </a:r>
          <a:r>
            <a:rPr lang="en-US" sz="1700" b="1" i="0" kern="1200" dirty="0"/>
            <a:t>istoric </a:t>
          </a:r>
          <a:r>
            <a:rPr lang="en-US" sz="1700" b="1" kern="1200" dirty="0"/>
            <a:t>D</a:t>
          </a:r>
          <a:r>
            <a:rPr lang="en-US" sz="1700" b="1" i="0" kern="1200" dirty="0"/>
            <a:t>istrict </a:t>
          </a:r>
          <a:r>
            <a:rPr lang="en-US" sz="1700" b="0" i="0" kern="1200" dirty="0"/>
            <a:t>is: </a:t>
          </a:r>
          <a:r>
            <a:rPr lang="en-US" sz="1700" i="0" kern="1200" dirty="0"/>
            <a:t>"a geographically definable area, urban or rural, possessing a significant concentration, linkage, or continuity of sites, buildings, structures, or objects united by past events or aesthetically by plan or physical development. In addition, historic districts consist of contributing and non-contributing properties.</a:t>
          </a:r>
          <a:endParaRPr lang="en-US" sz="1700" kern="1200" dirty="0"/>
        </a:p>
      </dsp:txBody>
      <dsp:txXfrm>
        <a:off x="0" y="2160267"/>
        <a:ext cx="10363200" cy="1079804"/>
      </dsp:txXfrm>
    </dsp:sp>
    <dsp:sp modelId="{548B5A84-FD67-4317-A1DE-FC2C3025FD96}">
      <dsp:nvSpPr>
        <dsp:cNvPr id="0" name=""/>
        <dsp:cNvSpPr/>
      </dsp:nvSpPr>
      <dsp:spPr>
        <a:xfrm>
          <a:off x="0" y="3240071"/>
          <a:ext cx="1036320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F34D77-59A6-46DF-BB59-A5561F9F66E2}">
      <dsp:nvSpPr>
        <dsp:cNvPr id="0" name=""/>
        <dsp:cNvSpPr/>
      </dsp:nvSpPr>
      <dsp:spPr>
        <a:xfrm>
          <a:off x="0" y="3240071"/>
          <a:ext cx="10363200" cy="10798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kern="1200"/>
            <a:t>Area of Potential Effect (APE) </a:t>
          </a:r>
          <a:r>
            <a:rPr lang="en-US" sz="1700" b="1" i="0" kern="1200"/>
            <a:t> </a:t>
          </a:r>
          <a:r>
            <a:rPr lang="en-US" sz="1700" b="0" i="0" kern="1200"/>
            <a:t>"The geographic area or areas within which an undertaking may directly or indirectly cause changes in the character or use of historic properties, if any such properties exist.</a:t>
          </a:r>
          <a:endParaRPr lang="en-US" sz="1700" kern="1200"/>
        </a:p>
      </dsp:txBody>
      <dsp:txXfrm>
        <a:off x="0" y="3240071"/>
        <a:ext cx="10363200" cy="1079804"/>
      </dsp:txXfrm>
    </dsp:sp>
    <dsp:sp modelId="{F0164552-5C46-4416-A3D4-867ACB805269}">
      <dsp:nvSpPr>
        <dsp:cNvPr id="0" name=""/>
        <dsp:cNvSpPr/>
      </dsp:nvSpPr>
      <dsp:spPr>
        <a:xfrm>
          <a:off x="0" y="4319875"/>
          <a:ext cx="10363200"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95B47B-4343-43A2-96FF-EC82F450EC50}">
      <dsp:nvSpPr>
        <dsp:cNvPr id="0" name=""/>
        <dsp:cNvSpPr/>
      </dsp:nvSpPr>
      <dsp:spPr>
        <a:xfrm>
          <a:off x="0" y="4319875"/>
          <a:ext cx="10363200" cy="10798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kern="1200" dirty="0"/>
            <a:t>Contributing Elements -16*</a:t>
          </a:r>
          <a:endParaRPr lang="en-US" sz="1700" kern="1200" dirty="0"/>
        </a:p>
      </dsp:txBody>
      <dsp:txXfrm>
        <a:off x="0" y="4319875"/>
        <a:ext cx="10363200" cy="107980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D6EDD9-D68B-4635-88D4-12B5BA898BBB}">
      <dsp:nvSpPr>
        <dsp:cNvPr id="0" name=""/>
        <dsp:cNvSpPr/>
      </dsp:nvSpPr>
      <dsp:spPr>
        <a:xfrm>
          <a:off x="0" y="762"/>
          <a:ext cx="7772400" cy="178482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96AE15-A133-4AC6-95E8-A75D62F97C0E}">
      <dsp:nvSpPr>
        <dsp:cNvPr id="0" name=""/>
        <dsp:cNvSpPr/>
      </dsp:nvSpPr>
      <dsp:spPr>
        <a:xfrm>
          <a:off x="539908" y="402347"/>
          <a:ext cx="981651" cy="98165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F83AF1F-23F4-4730-8DD6-C3C1C56A452D}">
      <dsp:nvSpPr>
        <dsp:cNvPr id="0" name=""/>
        <dsp:cNvSpPr/>
      </dsp:nvSpPr>
      <dsp:spPr>
        <a:xfrm>
          <a:off x="2061467" y="762"/>
          <a:ext cx="5710932" cy="17848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893" tIns="188893" rIns="188893" bIns="188893" numCol="1" spcCol="1270" anchor="ctr" anchorCtr="0">
          <a:noAutofit/>
        </a:bodyPr>
        <a:lstStyle/>
        <a:p>
          <a:pPr marL="0" lvl="0" indent="0" algn="l" defTabSz="889000">
            <a:lnSpc>
              <a:spcPct val="90000"/>
            </a:lnSpc>
            <a:spcBef>
              <a:spcPct val="0"/>
            </a:spcBef>
            <a:spcAft>
              <a:spcPct val="35000"/>
            </a:spcAft>
            <a:buNone/>
          </a:pPr>
          <a:r>
            <a:rPr lang="en-US" sz="2000" kern="1200" dirty="0"/>
            <a:t>Ecological goals v. historic and archaeological concerns</a:t>
          </a:r>
        </a:p>
      </dsp:txBody>
      <dsp:txXfrm>
        <a:off x="2061467" y="762"/>
        <a:ext cx="5710932" cy="1784820"/>
      </dsp:txXfrm>
    </dsp:sp>
    <dsp:sp modelId="{DF0D4AB9-5BA6-4503-A5FC-0FFC22982745}">
      <dsp:nvSpPr>
        <dsp:cNvPr id="0" name=""/>
        <dsp:cNvSpPr/>
      </dsp:nvSpPr>
      <dsp:spPr>
        <a:xfrm flipV="1">
          <a:off x="0" y="3580193"/>
          <a:ext cx="7772400" cy="31803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933379-4E6C-4313-90EB-B9E9451310D6}">
      <dsp:nvSpPr>
        <dsp:cNvPr id="0" name=""/>
        <dsp:cNvSpPr/>
      </dsp:nvSpPr>
      <dsp:spPr>
        <a:xfrm>
          <a:off x="539908" y="2633372"/>
          <a:ext cx="981651" cy="98165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E4D28A0-6F5F-420C-8BB4-A086D43B85CA}">
      <dsp:nvSpPr>
        <dsp:cNvPr id="0" name=""/>
        <dsp:cNvSpPr/>
      </dsp:nvSpPr>
      <dsp:spPr>
        <a:xfrm>
          <a:off x="2061467" y="2231788"/>
          <a:ext cx="5710932" cy="17848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893" tIns="188893" rIns="188893" bIns="188893" numCol="1" spcCol="1270" anchor="ctr" anchorCtr="0">
          <a:noAutofit/>
        </a:bodyPr>
        <a:lstStyle/>
        <a:p>
          <a:pPr marL="0" lvl="0" indent="0" algn="l" defTabSz="889000">
            <a:lnSpc>
              <a:spcPct val="90000"/>
            </a:lnSpc>
            <a:spcBef>
              <a:spcPct val="0"/>
            </a:spcBef>
            <a:spcAft>
              <a:spcPct val="35000"/>
            </a:spcAft>
            <a:buNone/>
          </a:pPr>
          <a:r>
            <a:rPr lang="en-US" sz="2000" kern="1200" dirty="0"/>
            <a:t>Example: Brewster Gardens stone walls along Town Brook. Some agencies wanted the walls protected and/or reconstructed while other (environmental) agencies wanted them removed for ecological reasons. </a:t>
          </a:r>
        </a:p>
      </dsp:txBody>
      <dsp:txXfrm>
        <a:off x="2061467" y="2231788"/>
        <a:ext cx="5710932" cy="1784820"/>
      </dsp:txXfrm>
    </dsp:sp>
    <dsp:sp modelId="{C2264DE3-BBBB-40D7-99BB-CAEE5DDF46CE}">
      <dsp:nvSpPr>
        <dsp:cNvPr id="0" name=""/>
        <dsp:cNvSpPr/>
      </dsp:nvSpPr>
      <dsp:spPr>
        <a:xfrm>
          <a:off x="0" y="2181224"/>
          <a:ext cx="7772400" cy="2342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3E1EBF-1A14-45EB-B705-9765DD936815}">
      <dsp:nvSpPr>
        <dsp:cNvPr id="0" name=""/>
        <dsp:cNvSpPr/>
      </dsp:nvSpPr>
      <dsp:spPr>
        <a:xfrm>
          <a:off x="539908" y="4864398"/>
          <a:ext cx="981651" cy="98165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853C246-B9C9-4436-B012-B0CB188A8CB1}">
      <dsp:nvSpPr>
        <dsp:cNvPr id="0" name=""/>
        <dsp:cNvSpPr/>
      </dsp:nvSpPr>
      <dsp:spPr>
        <a:xfrm>
          <a:off x="2061467" y="4462813"/>
          <a:ext cx="5710932" cy="17848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893" tIns="188893" rIns="188893" bIns="188893" numCol="1" spcCol="1270" anchor="ctr" anchorCtr="0">
          <a:noAutofit/>
        </a:bodyPr>
        <a:lstStyle/>
        <a:p>
          <a:pPr marL="0" lvl="0" indent="0" algn="l" defTabSz="889000">
            <a:lnSpc>
              <a:spcPct val="90000"/>
            </a:lnSpc>
            <a:spcBef>
              <a:spcPct val="0"/>
            </a:spcBef>
            <a:spcAft>
              <a:spcPct val="35000"/>
            </a:spcAft>
            <a:buNone/>
          </a:pPr>
          <a:r>
            <a:rPr lang="en-US" sz="2000" kern="1200" dirty="0"/>
            <a:t>Solution=Compromise: Most of the walls reconstructed but kept dry laid stone. Remainder removed and allowed to connect to floodplain and return to wetland state. </a:t>
          </a:r>
        </a:p>
      </dsp:txBody>
      <dsp:txXfrm>
        <a:off x="2061467" y="4462813"/>
        <a:ext cx="5710932" cy="178482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6429A6-771F-434A-BBB8-51A3C25D247D}">
      <dsp:nvSpPr>
        <dsp:cNvPr id="0" name=""/>
        <dsp:cNvSpPr/>
      </dsp:nvSpPr>
      <dsp:spPr>
        <a:xfrm>
          <a:off x="0" y="2642"/>
          <a:ext cx="10363200" cy="56289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0E3DB7-5540-4FAF-94A9-C013CE024BFF}">
      <dsp:nvSpPr>
        <dsp:cNvPr id="0" name=""/>
        <dsp:cNvSpPr/>
      </dsp:nvSpPr>
      <dsp:spPr>
        <a:xfrm>
          <a:off x="170275" y="129294"/>
          <a:ext cx="309592" cy="30959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6756A1-9A8E-41E4-B18C-091B77B9BD60}">
      <dsp:nvSpPr>
        <dsp:cNvPr id="0" name=""/>
        <dsp:cNvSpPr/>
      </dsp:nvSpPr>
      <dsp:spPr>
        <a:xfrm>
          <a:off x="650144" y="2642"/>
          <a:ext cx="9713055" cy="5628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573" tIns="59573" rIns="59573" bIns="59573" numCol="1" spcCol="1270" anchor="ctr" anchorCtr="0">
          <a:noAutofit/>
        </a:bodyPr>
        <a:lstStyle/>
        <a:p>
          <a:pPr marL="0" lvl="0" indent="0" algn="l" defTabSz="844550">
            <a:lnSpc>
              <a:spcPct val="100000"/>
            </a:lnSpc>
            <a:spcBef>
              <a:spcPct val="0"/>
            </a:spcBef>
            <a:spcAft>
              <a:spcPct val="35000"/>
            </a:spcAft>
            <a:buNone/>
          </a:pPr>
          <a:r>
            <a:rPr lang="en-US" sz="1900" kern="1200"/>
            <a:t>Photographic documentation of resources</a:t>
          </a:r>
        </a:p>
      </dsp:txBody>
      <dsp:txXfrm>
        <a:off x="650144" y="2642"/>
        <a:ext cx="9713055" cy="562895"/>
      </dsp:txXfrm>
    </dsp:sp>
    <dsp:sp modelId="{B3DD6CCA-362B-44D0-B9A8-A0E0CD2F51D6}">
      <dsp:nvSpPr>
        <dsp:cNvPr id="0" name=""/>
        <dsp:cNvSpPr/>
      </dsp:nvSpPr>
      <dsp:spPr>
        <a:xfrm>
          <a:off x="0" y="706261"/>
          <a:ext cx="10363200" cy="56289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60247F3-937D-4C62-B90D-BBC5A7426D88}">
      <dsp:nvSpPr>
        <dsp:cNvPr id="0" name=""/>
        <dsp:cNvSpPr/>
      </dsp:nvSpPr>
      <dsp:spPr>
        <a:xfrm>
          <a:off x="170275" y="832913"/>
          <a:ext cx="309592" cy="30959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10373C-06E5-4168-AB99-56606547CCF6}">
      <dsp:nvSpPr>
        <dsp:cNvPr id="0" name=""/>
        <dsp:cNvSpPr/>
      </dsp:nvSpPr>
      <dsp:spPr>
        <a:xfrm>
          <a:off x="650144" y="706261"/>
          <a:ext cx="9713055" cy="5628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573" tIns="59573" rIns="59573" bIns="59573" numCol="1" spcCol="1270" anchor="ctr" anchorCtr="0">
          <a:noAutofit/>
        </a:bodyPr>
        <a:lstStyle/>
        <a:p>
          <a:pPr marL="0" lvl="0" indent="0" algn="l" defTabSz="844550">
            <a:lnSpc>
              <a:spcPct val="100000"/>
            </a:lnSpc>
            <a:spcBef>
              <a:spcPct val="0"/>
            </a:spcBef>
            <a:spcAft>
              <a:spcPct val="35000"/>
            </a:spcAft>
            <a:buNone/>
          </a:pPr>
          <a:r>
            <a:rPr lang="en-US" sz="1900" kern="1200"/>
            <a:t>Oversight during work within “sensitive” areas</a:t>
          </a:r>
        </a:p>
      </dsp:txBody>
      <dsp:txXfrm>
        <a:off x="650144" y="706261"/>
        <a:ext cx="9713055" cy="562895"/>
      </dsp:txXfrm>
    </dsp:sp>
    <dsp:sp modelId="{2F26628F-4497-4DA4-87AC-F54A64FAFCA4}">
      <dsp:nvSpPr>
        <dsp:cNvPr id="0" name=""/>
        <dsp:cNvSpPr/>
      </dsp:nvSpPr>
      <dsp:spPr>
        <a:xfrm>
          <a:off x="0" y="1409881"/>
          <a:ext cx="10363200" cy="56289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D5D374-83BE-492E-BD0A-B2C9863D1D83}">
      <dsp:nvSpPr>
        <dsp:cNvPr id="0" name=""/>
        <dsp:cNvSpPr/>
      </dsp:nvSpPr>
      <dsp:spPr>
        <a:xfrm>
          <a:off x="170275" y="1536532"/>
          <a:ext cx="309592" cy="30959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BC8AB2-0E38-406E-836D-7002B00A65C5}">
      <dsp:nvSpPr>
        <dsp:cNvPr id="0" name=""/>
        <dsp:cNvSpPr/>
      </dsp:nvSpPr>
      <dsp:spPr>
        <a:xfrm>
          <a:off x="650144" y="1409881"/>
          <a:ext cx="9713055" cy="5628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573" tIns="59573" rIns="59573" bIns="59573" numCol="1" spcCol="1270" anchor="ctr" anchorCtr="0">
          <a:noAutofit/>
        </a:bodyPr>
        <a:lstStyle/>
        <a:p>
          <a:pPr marL="0" lvl="0" indent="0" algn="l" defTabSz="844550">
            <a:lnSpc>
              <a:spcPct val="100000"/>
            </a:lnSpc>
            <a:spcBef>
              <a:spcPct val="0"/>
            </a:spcBef>
            <a:spcAft>
              <a:spcPct val="35000"/>
            </a:spcAft>
            <a:buNone/>
          </a:pPr>
          <a:r>
            <a:rPr lang="en-US" sz="1900" kern="1200"/>
            <a:t>Artifacts to SHPO</a:t>
          </a:r>
        </a:p>
      </dsp:txBody>
      <dsp:txXfrm>
        <a:off x="650144" y="1409881"/>
        <a:ext cx="9713055" cy="562895"/>
      </dsp:txXfrm>
    </dsp:sp>
    <dsp:sp modelId="{DB624AF3-EB3D-4CA1-867E-1717962A10C7}">
      <dsp:nvSpPr>
        <dsp:cNvPr id="0" name=""/>
        <dsp:cNvSpPr/>
      </dsp:nvSpPr>
      <dsp:spPr>
        <a:xfrm>
          <a:off x="0" y="2113500"/>
          <a:ext cx="10363200" cy="56289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F0C71E-AD82-4994-BE50-E71982A43FD2}">
      <dsp:nvSpPr>
        <dsp:cNvPr id="0" name=""/>
        <dsp:cNvSpPr/>
      </dsp:nvSpPr>
      <dsp:spPr>
        <a:xfrm>
          <a:off x="170275" y="2240152"/>
          <a:ext cx="309592" cy="30959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459043-B07C-4CFE-B05B-091AE41EFAD1}">
      <dsp:nvSpPr>
        <dsp:cNvPr id="0" name=""/>
        <dsp:cNvSpPr/>
      </dsp:nvSpPr>
      <dsp:spPr>
        <a:xfrm>
          <a:off x="650144" y="2113500"/>
          <a:ext cx="9713055" cy="5628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573" tIns="59573" rIns="59573" bIns="59573" numCol="1" spcCol="1270" anchor="ctr" anchorCtr="0">
          <a:noAutofit/>
        </a:bodyPr>
        <a:lstStyle/>
        <a:p>
          <a:pPr marL="0" lvl="0" indent="0" algn="l" defTabSz="844550">
            <a:lnSpc>
              <a:spcPct val="100000"/>
            </a:lnSpc>
            <a:spcBef>
              <a:spcPct val="0"/>
            </a:spcBef>
            <a:spcAft>
              <a:spcPct val="35000"/>
            </a:spcAft>
            <a:buNone/>
          </a:pPr>
          <a:r>
            <a:rPr lang="en-US" sz="1900" kern="1200"/>
            <a:t>Desktop survey and additional reports are new resources for the community</a:t>
          </a:r>
        </a:p>
      </dsp:txBody>
      <dsp:txXfrm>
        <a:off x="650144" y="2113500"/>
        <a:ext cx="9713055" cy="562895"/>
      </dsp:txXfrm>
    </dsp:sp>
    <dsp:sp modelId="{F747F481-56B6-41A5-882D-6CDB325A5D74}">
      <dsp:nvSpPr>
        <dsp:cNvPr id="0" name=""/>
        <dsp:cNvSpPr/>
      </dsp:nvSpPr>
      <dsp:spPr>
        <a:xfrm>
          <a:off x="0" y="2817119"/>
          <a:ext cx="10363200" cy="56289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D0E6D3-3A7A-4CCF-991C-5890C6FE50E4}">
      <dsp:nvSpPr>
        <dsp:cNvPr id="0" name=""/>
        <dsp:cNvSpPr/>
      </dsp:nvSpPr>
      <dsp:spPr>
        <a:xfrm>
          <a:off x="170275" y="2943771"/>
          <a:ext cx="309592" cy="30959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C66F1E-372A-48B9-9A73-C28124F64A8F}">
      <dsp:nvSpPr>
        <dsp:cNvPr id="0" name=""/>
        <dsp:cNvSpPr/>
      </dsp:nvSpPr>
      <dsp:spPr>
        <a:xfrm>
          <a:off x="650144" y="2817119"/>
          <a:ext cx="9713055" cy="5628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573" tIns="59573" rIns="59573" bIns="59573" numCol="1" spcCol="1270" anchor="ctr" anchorCtr="0">
          <a:noAutofit/>
        </a:bodyPr>
        <a:lstStyle/>
        <a:p>
          <a:pPr marL="0" lvl="0" indent="0" algn="l" defTabSz="844550">
            <a:lnSpc>
              <a:spcPct val="100000"/>
            </a:lnSpc>
            <a:spcBef>
              <a:spcPct val="0"/>
            </a:spcBef>
            <a:spcAft>
              <a:spcPct val="35000"/>
            </a:spcAft>
            <a:buNone/>
          </a:pPr>
          <a:r>
            <a:rPr lang="en-US" sz="1900" kern="1200"/>
            <a:t>Off Billington Street Dam Removal – first municipal water main found – now what?</a:t>
          </a:r>
        </a:p>
      </dsp:txBody>
      <dsp:txXfrm>
        <a:off x="650144" y="2817119"/>
        <a:ext cx="9713055" cy="56289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464E3E-63B0-4096-A267-BB3B463A8B80}" type="datetimeFigureOut">
              <a:rPr lang="en-US" smtClean="0"/>
              <a:t>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D62F2C-BD44-49BE-B5A6-CB4E0A3ADB21}" type="slidenum">
              <a:rPr lang="en-US" smtClean="0"/>
              <a:t>‹#›</a:t>
            </a:fld>
            <a:endParaRPr lang="en-US"/>
          </a:p>
        </p:txBody>
      </p:sp>
    </p:spTree>
    <p:extLst>
      <p:ext uri="{BB962C8B-B14F-4D97-AF65-F5344CB8AC3E}">
        <p14:creationId xmlns:p14="http://schemas.microsoft.com/office/powerpoint/2010/main" val="32426170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56CB8B1-795C-4A42-9EC8-E72F583C13CC}" type="slidenum">
              <a:rPr lang="en-US" altLang="en-US" smtClean="0"/>
              <a:pPr>
                <a:defRPr/>
              </a:pPr>
              <a:t>28</a:t>
            </a:fld>
            <a:endParaRPr lang="en-US" altLang="en-US"/>
          </a:p>
        </p:txBody>
      </p:sp>
    </p:spTree>
    <p:extLst>
      <p:ext uri="{BB962C8B-B14F-4D97-AF65-F5344CB8AC3E}">
        <p14:creationId xmlns:p14="http://schemas.microsoft.com/office/powerpoint/2010/main" val="1569398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912629" y="1371600"/>
            <a:ext cx="5935540" cy="2696866"/>
          </a:xfrm>
        </p:spPr>
        <p:txBody>
          <a:bodyPr anchor="t">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912629" y="4584879"/>
            <a:ext cx="593554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F07CD3FD-BE54-4400-942B-C6C15AA73DFD}" type="datetimeFigureOut">
              <a:rPr lang="en-US" smtClean="0"/>
              <a:t>2/5/2024</a:t>
            </a:fld>
            <a:endParaRPr lang="en-US" dirty="0"/>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A4C0CD32-A6C8-4BA5-B3DF-D8325E32CAA4}" type="slidenum">
              <a:rPr lang="en-US" smtClean="0"/>
              <a:t>‹#›</a:t>
            </a:fld>
            <a:endParaRPr lang="en-US" dirty="0"/>
          </a:p>
        </p:txBody>
      </p:sp>
    </p:spTree>
    <p:extLst>
      <p:ext uri="{BB962C8B-B14F-4D97-AF65-F5344CB8AC3E}">
        <p14:creationId xmlns:p14="http://schemas.microsoft.com/office/powerpoint/2010/main" val="4286057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F07CD3FD-BE54-4400-942B-C6C15AA73DFD}" type="datetimeFigureOut">
              <a:rPr lang="en-US" smtClean="0"/>
              <a:t>2/5/2024</a:t>
            </a:fld>
            <a:endParaRPr lang="en-US" dirty="0"/>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A4C0CD32-A6C8-4BA5-B3DF-D8325E32CAA4}" type="slidenum">
              <a:rPr lang="en-US" smtClean="0"/>
              <a:t>‹#›</a:t>
            </a:fld>
            <a:endParaRPr lang="en-US" dirty="0"/>
          </a:p>
        </p:txBody>
      </p:sp>
    </p:spTree>
    <p:extLst>
      <p:ext uri="{BB962C8B-B14F-4D97-AF65-F5344CB8AC3E}">
        <p14:creationId xmlns:p14="http://schemas.microsoft.com/office/powerpoint/2010/main" val="36211712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198077" y="1401097"/>
            <a:ext cx="2155722" cy="4775865"/>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838200" y="1401097"/>
            <a:ext cx="8232058" cy="47758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F07CD3FD-BE54-4400-942B-C6C15AA73DFD}" type="datetimeFigureOut">
              <a:rPr lang="en-US" smtClean="0"/>
              <a:t>2/5/2024</a:t>
            </a:fld>
            <a:endParaRPr lang="en-US" dirty="0"/>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A4C0CD32-A6C8-4BA5-B3DF-D8325E32CAA4}" type="slidenum">
              <a:rPr lang="en-US" smtClean="0"/>
              <a:t>‹#›</a:t>
            </a:fld>
            <a:endParaRPr lang="en-US" dirty="0"/>
          </a:p>
        </p:txBody>
      </p:sp>
    </p:spTree>
    <p:extLst>
      <p:ext uri="{BB962C8B-B14F-4D97-AF65-F5344CB8AC3E}">
        <p14:creationId xmlns:p14="http://schemas.microsoft.com/office/powerpoint/2010/main" val="584385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F07CD3FD-BE54-4400-942B-C6C15AA73DFD}" type="datetimeFigureOut">
              <a:rPr lang="en-US" smtClean="0"/>
              <a:t>2/5/2024</a:t>
            </a:fld>
            <a:endParaRPr lang="en-US" dirty="0"/>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A4C0CD32-A6C8-4BA5-B3DF-D8325E32CAA4}" type="slidenum">
              <a:rPr lang="en-US" smtClean="0"/>
              <a:t>‹#›</a:t>
            </a:fld>
            <a:endParaRPr lang="en-US" dirty="0"/>
          </a:p>
        </p:txBody>
      </p:sp>
    </p:spTree>
    <p:extLst>
      <p:ext uri="{BB962C8B-B14F-4D97-AF65-F5344CB8AC3E}">
        <p14:creationId xmlns:p14="http://schemas.microsoft.com/office/powerpoint/2010/main" val="1811094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912629" y="1709738"/>
            <a:ext cx="9214884" cy="3159974"/>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912628" y="5018567"/>
            <a:ext cx="7907079" cy="1073889"/>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07CD3FD-BE54-4400-942B-C6C15AA73DFD}" type="datetimeFigureOut">
              <a:rPr lang="en-US" smtClean="0"/>
              <a:t>2/5/2024</a:t>
            </a:fld>
            <a:endParaRPr lang="en-US" dirty="0"/>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A4C0CD32-A6C8-4BA5-B3DF-D8325E32CAA4}" type="slidenum">
              <a:rPr lang="en-US" smtClean="0"/>
              <a:t>‹#›</a:t>
            </a:fld>
            <a:endParaRPr lang="en-US" dirty="0"/>
          </a:p>
        </p:txBody>
      </p:sp>
    </p:spTree>
    <p:extLst>
      <p:ext uri="{BB962C8B-B14F-4D97-AF65-F5344CB8AC3E}">
        <p14:creationId xmlns:p14="http://schemas.microsoft.com/office/powerpoint/2010/main" val="1883463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914400" y="2849526"/>
            <a:ext cx="5105400" cy="32104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172200" y="2849526"/>
            <a:ext cx="5105400" cy="3210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F07CD3FD-BE54-4400-942B-C6C15AA73DFD}" type="datetimeFigureOut">
              <a:rPr lang="en-US" smtClean="0"/>
              <a:t>2/5/2024</a:t>
            </a:fld>
            <a:endParaRPr lang="en-US" dirty="0"/>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A4C0CD32-A6C8-4BA5-B3DF-D8325E32CAA4}" type="slidenum">
              <a:rPr lang="en-US" smtClean="0"/>
              <a:t>‹#›</a:t>
            </a:fld>
            <a:endParaRPr lang="en-US" dirty="0"/>
          </a:p>
        </p:txBody>
      </p:sp>
    </p:spTree>
    <p:extLst>
      <p:ext uri="{BB962C8B-B14F-4D97-AF65-F5344CB8AC3E}">
        <p14:creationId xmlns:p14="http://schemas.microsoft.com/office/powerpoint/2010/main" val="2596263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912628" y="1371599"/>
            <a:ext cx="10442760" cy="93975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912628" y="2311353"/>
            <a:ext cx="5084947"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912628" y="3006725"/>
            <a:ext cx="5084947"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172200" y="2311353"/>
            <a:ext cx="5183188"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172200" y="3006725"/>
            <a:ext cx="5183188"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F07CD3FD-BE54-4400-942B-C6C15AA73DFD}" type="datetimeFigureOut">
              <a:rPr lang="en-US" smtClean="0"/>
              <a:t>2/5/2024</a:t>
            </a:fld>
            <a:endParaRPr lang="en-US" dirty="0"/>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A4C0CD32-A6C8-4BA5-B3DF-D8325E32CAA4}" type="slidenum">
              <a:rPr lang="en-US" smtClean="0"/>
              <a:t>‹#›</a:t>
            </a:fld>
            <a:endParaRPr lang="en-US" dirty="0"/>
          </a:p>
        </p:txBody>
      </p:sp>
    </p:spTree>
    <p:extLst>
      <p:ext uri="{BB962C8B-B14F-4D97-AF65-F5344CB8AC3E}">
        <p14:creationId xmlns:p14="http://schemas.microsoft.com/office/powerpoint/2010/main" val="2933877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F07CD3FD-BE54-4400-942B-C6C15AA73DFD}" type="datetimeFigureOut">
              <a:rPr lang="en-US" smtClean="0"/>
              <a:t>2/5/2024</a:t>
            </a:fld>
            <a:endParaRPr lang="en-US" dirty="0"/>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A4C0CD32-A6C8-4BA5-B3DF-D8325E32CAA4}" type="slidenum">
              <a:rPr lang="en-US" smtClean="0"/>
              <a:t>‹#›</a:t>
            </a:fld>
            <a:endParaRPr lang="en-US" dirty="0"/>
          </a:p>
        </p:txBody>
      </p:sp>
    </p:spTree>
    <p:extLst>
      <p:ext uri="{BB962C8B-B14F-4D97-AF65-F5344CB8AC3E}">
        <p14:creationId xmlns:p14="http://schemas.microsoft.com/office/powerpoint/2010/main" val="41268946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F07CD3FD-BE54-4400-942B-C6C15AA73DFD}" type="datetimeFigureOut">
              <a:rPr lang="en-US" smtClean="0"/>
              <a:t>2/5/2024</a:t>
            </a:fld>
            <a:endParaRPr lang="en-US" dirty="0"/>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A4C0CD32-A6C8-4BA5-B3DF-D8325E32CAA4}" type="slidenum">
              <a:rPr lang="en-US" smtClean="0"/>
              <a:t>‹#›</a:t>
            </a:fld>
            <a:endParaRPr lang="en-US" dirty="0"/>
          </a:p>
        </p:txBody>
      </p:sp>
    </p:spTree>
    <p:extLst>
      <p:ext uri="{BB962C8B-B14F-4D97-AF65-F5344CB8AC3E}">
        <p14:creationId xmlns:p14="http://schemas.microsoft.com/office/powerpoint/2010/main" val="2145966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5183188" y="987425"/>
            <a:ext cx="6172200" cy="487362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F07CD3FD-BE54-4400-942B-C6C15AA73DFD}" type="datetimeFigureOut">
              <a:rPr lang="en-US" smtClean="0"/>
              <a:t>2/5/2024</a:t>
            </a:fld>
            <a:endParaRPr lang="en-US" dirty="0"/>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A4C0CD32-A6C8-4BA5-B3DF-D8325E32CAA4}" type="slidenum">
              <a:rPr lang="en-US" smtClean="0"/>
              <a:t>‹#›</a:t>
            </a:fld>
            <a:endParaRPr lang="en-US" dirty="0"/>
          </a:p>
        </p:txBody>
      </p:sp>
    </p:spTree>
    <p:extLst>
      <p:ext uri="{BB962C8B-B14F-4D97-AF65-F5344CB8AC3E}">
        <p14:creationId xmlns:p14="http://schemas.microsoft.com/office/powerpoint/2010/main" val="27320349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F07CD3FD-BE54-4400-942B-C6C15AA73DFD}" type="datetimeFigureOut">
              <a:rPr lang="en-US" smtClean="0"/>
              <a:t>2/5/2024</a:t>
            </a:fld>
            <a:endParaRPr lang="en-US" dirty="0"/>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A4C0CD32-A6C8-4BA5-B3DF-D8325E32CAA4}" type="slidenum">
              <a:rPr lang="en-US" smtClean="0"/>
              <a:t>‹#›</a:t>
            </a:fld>
            <a:endParaRPr lang="en-US" dirty="0"/>
          </a:p>
        </p:txBody>
      </p:sp>
    </p:spTree>
    <p:extLst>
      <p:ext uri="{BB962C8B-B14F-4D97-AF65-F5344CB8AC3E}">
        <p14:creationId xmlns:p14="http://schemas.microsoft.com/office/powerpoint/2010/main" val="3831106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914400" y="1371601"/>
            <a:ext cx="10363200" cy="118757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914399" y="2559171"/>
            <a:ext cx="10363200" cy="33826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912628" y="6356350"/>
            <a:ext cx="2743200" cy="365125"/>
          </a:xfrm>
          <a:prstGeom prst="rect">
            <a:avLst/>
          </a:prstGeom>
        </p:spPr>
        <p:txBody>
          <a:bodyPr vert="horz" lIns="91440" tIns="45720" rIns="91440" bIns="45720" rtlCol="0" anchor="ctr"/>
          <a:lstStyle>
            <a:lvl1pPr algn="l">
              <a:defRPr sz="900" b="1" cap="all" spc="300" baseline="0">
                <a:solidFill>
                  <a:schemeClr val="tx1"/>
                </a:solidFill>
              </a:defRPr>
            </a:lvl1pPr>
          </a:lstStyle>
          <a:p>
            <a:fld id="{F07CD3FD-BE54-4400-942B-C6C15AA73DFD}" type="datetimeFigureOut">
              <a:rPr lang="en-US" smtClean="0"/>
              <a:t>2/5/2024</a:t>
            </a:fld>
            <a:endParaRPr lang="en-US" dirty="0"/>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defRPr>
            </a:lvl1pPr>
          </a:lstStyle>
          <a:p>
            <a:fld id="{A4C0CD32-A6C8-4BA5-B3DF-D8325E32CAA4}" type="slidenum">
              <a:rPr lang="en-US" smtClean="0"/>
              <a:t>‹#›</a:t>
            </a:fld>
            <a:endParaRPr lang="en-US" dirty="0"/>
          </a:p>
        </p:txBody>
      </p:sp>
      <p:cxnSp>
        <p:nvCxnSpPr>
          <p:cNvPr id="7" name="Straight Connector 6">
            <a:extLst>
              <a:ext uri="{FF2B5EF4-FFF2-40B4-BE49-F238E27FC236}">
                <a16:creationId xmlns:a16="http://schemas.microsoft.com/office/drawing/2014/main" id="{F209B62C-3402-4623-9A7C-AA048B56F8C3}"/>
              </a:ext>
            </a:extLst>
          </p:cNvPr>
          <p:cNvCxnSpPr>
            <a:cxnSpLocks/>
          </p:cNvCxnSpPr>
          <p:nvPr/>
        </p:nvCxnSpPr>
        <p:spPr>
          <a:xfrm>
            <a:off x="990600"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59561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89" r:id="rId6"/>
    <p:sldLayoutId id="2147483685" r:id="rId7"/>
    <p:sldLayoutId id="2147483686" r:id="rId8"/>
    <p:sldLayoutId id="2147483687" r:id="rId9"/>
    <p:sldLayoutId id="2147483688" r:id="rId10"/>
    <p:sldLayoutId id="2147483690" r:id="rId11"/>
  </p:sldLayoutIdLst>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bing.com/ck/a?!&amp;&amp;p=bba1909df38b57f3JmltdHM9MTcwNzA5MTIwMCZpZ3VpZD0wMGQ3MWIwNi1mMTQ4LTY1YWYtMDg3OC0xMDJhZjA1ODY0ZWEmaW5zaWQ9NTcwMA&amp;ptn=3&amp;ver=2&amp;hsh=3&amp;fclid=00d71b06-f148-65af-0878-102af05864ea&amp;psq=section+106+lead+federal+agency&amp;u=a1aHR0cHM6Ly93d3cubGF3LmNvcm5lbGwuZWR1L2Nmci90ZXh0LzM2LzgwMC4y&amp;ntb=1" TargetMode="External"/><Relationship Id="rId2" Type="http://schemas.openxmlformats.org/officeDocument/2006/relationships/hyperlink" Target="https://www.bing.com/ck/a?!&amp;&amp;p=ce5aae0e3a36936dJmltdHM9MTcwNzA5MTIwMCZpZ3VpZD0wMGQ3MWIwNi1mMTQ4LTY1YWYtMDg3OC0xMDJhZjA1ODY0ZWEmaW5zaWQ9NTY5OQ&amp;ptn=3&amp;ver=2&amp;hsh=3&amp;fclid=00d71b06-f148-65af-0878-102af05864ea&amp;psq=section+106+lead+federal+agency&amp;u=a1aHR0cHM6Ly93d3cubGF3LmNvcm5lbGwuZWR1L2Nmci90ZXh0LzM2LzgwMC4y&amp;ntb=1" TargetMode="External"/><Relationship Id="rId1" Type="http://schemas.openxmlformats.org/officeDocument/2006/relationships/slideLayout" Target="../slideLayouts/slideLayout2.xml"/><Relationship Id="rId4" Type="http://schemas.openxmlformats.org/officeDocument/2006/relationships/hyperlink" Target="https://www.bing.com/ck/a?!&amp;&amp;p=bea9bfb3aaf0450fJmltdHM9MTcwNzA5MTIwMCZpZ3VpZD0wMGQ3MWIwNi1mMTQ4LTY1YWYtMDg3OC0xMDJhZjA1ODY0ZWEmaW5zaWQ9NTcwMQ&amp;ptn=3&amp;ver=2&amp;hsh=3&amp;fclid=00d71b06-f148-65af-0878-102af05864ea&amp;psq=section+106+lead+federal+agency&amp;u=a1aHR0cHM6Ly93d3cuYWNocC5nb3YvZGlnaXRhbC1saWJyYXJ5LXNlY3Rpb24tMTA2LWxhbmRpbmcvZnJlcXVlbnRseS1hc2tlZC1xdWVzdGlvbnMtYWJvdXQtbGVhZC1mZWRlcmFsLWFnZW5jaWVz&amp;ntb=1" TargetMode="Externa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3.xml.rels><?xml version="1.0" encoding="UTF-8" standalone="yes"?>
<Relationships xmlns="http://schemas.openxmlformats.org/package/2006/relationships"><Relationship Id="rId3" Type="http://schemas.openxmlformats.org/officeDocument/2006/relationships/hyperlink" Target="https://www.bing.com/ck/a?!&amp;&amp;p=a0a0ac405134b464JmltdHM9MTcwNjU3MjgwMCZpZ3VpZD0wMGQ3MWIwNi1mMTQ4LTY1YWYtMDg3OC0xMDJhZjA1ODY0ZWEmaW5zaWQ9NTcwMA&amp;ptn=3&amp;ver=2&amp;hsh=3&amp;fclid=00d71b06-f148-65af-0878-102af05864ea&amp;psq=section+106+moa&amp;u=a1aHR0cHM6Ly93d3cubnBpLm9yZy9zdGFuZGFyZC1zdGlwdWxhdGlvbnMtbWVtb3JhbmRhLWFncmVlbWVudC11bmRlci1zZWN0aW9uLTEwNi1uYXRpb25hbC1oaXN0b3JpYy1wcmVzZXJ2YXRpb24tYWN0&amp;ntb=1" TargetMode="External"/><Relationship Id="rId7" Type="http://schemas.openxmlformats.org/officeDocument/2006/relationships/image" Target="../media/image11.jpeg"/><Relationship Id="rId2" Type="http://schemas.openxmlformats.org/officeDocument/2006/relationships/hyperlink" Target="https://www.bing.com/ck/a?!&amp;&amp;p=ac664b58124738a2JmltdHM9MTcwNjU3MjgwMCZpZ3VpZD0wMGQ3MWIwNi1mMTQ4LTY1YWYtMDg3OC0xMDJhZjA1ODY0ZWEmaW5zaWQ9NTY5OQ&amp;ptn=3&amp;ver=2&amp;hsh=3&amp;fclid=00d71b06-f148-65af-0878-102af05864ea&amp;psq=section+106+moa&amp;u=a1aHR0cHM6Ly93d3cubnBpLm9yZy9zdGFuZGFyZC1zdGlwdWxhdGlvbnMtbWVtb3JhbmRhLWFncmVlbWVudC11bmRlci1zZWN0aW9uLTEwNi1uYXRpb25hbC1oaXN0b3JpYy1wcmVzZXJ2YXRpb24tYWN0&amp;ntb=1" TargetMode="External"/><Relationship Id="rId1" Type="http://schemas.openxmlformats.org/officeDocument/2006/relationships/slideLayout" Target="../slideLayouts/slideLayout2.xml"/><Relationship Id="rId6" Type="http://schemas.openxmlformats.org/officeDocument/2006/relationships/hyperlink" Target="https://www.bing.com/ck/a?!&amp;&amp;p=d44bf36a1add5dcaJmltdHM9MTcwNjU3MjgwMCZpZ3VpZD0wMGQ3MWIwNi1mMTQ4LTY1YWYtMDg3OC0xMDJhZjA1ODY0ZWEmaW5zaWQ9NTcwMw&amp;ptn=3&amp;ver=2&amp;hsh=3&amp;fclid=00d71b06-f148-65af-0878-102af05864ea&amp;psq=section+106+moa&amp;u=a1aHR0cHM6Ly93d3cuYWNocC5nb3YvZXhlY3V0aW5nX2FncmVlbWVudF9kb2N1bWVudHM&amp;ntb=1" TargetMode="External"/><Relationship Id="rId5" Type="http://schemas.openxmlformats.org/officeDocument/2006/relationships/hyperlink" Target="https://www.bing.com/ck/a?!&amp;&amp;p=5d37d5f09198975eJmltdHM9MTcwNjU3MjgwMCZpZ3VpZD0wMGQ3MWIwNi1mMTQ4LTY1YWYtMDg3OC0xMDJhZjA1ODY0ZWEmaW5zaWQ9NTcwMg&amp;ptn=3&amp;ver=2&amp;hsh=3&amp;fclid=00d71b06-f148-65af-0878-102af05864ea&amp;psq=section+106+moa&amp;u=a1aHR0cHM6Ly93d3cuZ3NhLmdvdi9yZWFsLWVzdGF0ZS9oaXN0b3JpYy1wcmVzZXJ2YXRpb24vaGlzdG9yaWMtcHJlc2VydmF0aW9uLXBvbGljeS10b29scy9sZWdpc2xhdGlvbi1wb2xpY3ktYW5kLXJlcG9ydHMvc2VjdGlvbi0xMDYtb2YtdGhlLW5hdGlvbmFsLWhpc3RvcmljLXByZXNlcnZhdGlvbi1hY3Q&amp;ntb=1" TargetMode="External"/><Relationship Id="rId4" Type="http://schemas.openxmlformats.org/officeDocument/2006/relationships/hyperlink" Target="https://www.bing.com/ck/a?!&amp;&amp;p=54cbe90ad96ea56dJmltdHM9MTcwNjU3MjgwMCZpZ3VpZD0wMGQ3MWIwNi1mMTQ4LTY1YWYtMDg3OC0xMDJhZjA1ODY0ZWEmaW5zaWQ9NTcwMQ&amp;ptn=3&amp;ver=2&amp;hsh=3&amp;fclid=00d71b06-f148-65af-0878-102af05864ea&amp;psq=section+106+moa&amp;u=a1aHR0cHM6Ly93d3cuZ3NhLmdvdi9yZWFsLWVzdGF0ZS9oaXN0b3JpYy1wcmVzZXJ2YXRpb24vaGlzdG9yaWMtcHJlc2VydmF0aW9uLXBvbGljeS10b29scy9sZWdpc2xhdGlvbi1wb2xpY3ktYW5kLXJlcG9ydHMvc2VjdGlvbi0xMDYtb2YtdGhlLW5hdGlvbmFsLWhpc3RvcmljLXByZXNlcnZhdGlvbi1hY3Q&amp;ntb=1" TargetMode="Externa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6B9231A-B34B-4A29-A6AC-532E1EE815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Top view of wood desk with the plant, white keyboard, coffee in a white mug, notebook, and pen">
            <a:extLst>
              <a:ext uri="{FF2B5EF4-FFF2-40B4-BE49-F238E27FC236}">
                <a16:creationId xmlns:a16="http://schemas.microsoft.com/office/drawing/2014/main" id="{DD9C550B-C994-AB78-C822-192B1143EE18}"/>
              </a:ext>
            </a:extLst>
          </p:cNvPr>
          <p:cNvPicPr>
            <a:picLocks noChangeAspect="1"/>
          </p:cNvPicPr>
          <p:nvPr/>
        </p:nvPicPr>
        <p:blipFill rotWithShape="1">
          <a:blip r:embed="rId2">
            <a:alphaModFix amt="40000"/>
          </a:blip>
          <a:srcRect t="1800" b="15176"/>
          <a:stretch/>
        </p:blipFill>
        <p:spPr>
          <a:xfrm>
            <a:off x="20" y="152"/>
            <a:ext cx="12191980" cy="6857848"/>
          </a:xfrm>
          <a:prstGeom prst="rect">
            <a:avLst/>
          </a:prstGeom>
        </p:spPr>
      </p:pic>
      <p:sp>
        <p:nvSpPr>
          <p:cNvPr id="2" name="Title 1">
            <a:extLst>
              <a:ext uri="{FF2B5EF4-FFF2-40B4-BE49-F238E27FC236}">
                <a16:creationId xmlns:a16="http://schemas.microsoft.com/office/drawing/2014/main" id="{5815B016-6BC0-8CB4-98FB-DE839D04ECA2}"/>
              </a:ext>
            </a:extLst>
          </p:cNvPr>
          <p:cNvSpPr>
            <a:spLocks noGrp="1"/>
          </p:cNvSpPr>
          <p:nvPr>
            <p:ph type="ctrTitle"/>
          </p:nvPr>
        </p:nvSpPr>
        <p:spPr>
          <a:xfrm>
            <a:off x="912629" y="1371600"/>
            <a:ext cx="5758628" cy="2696866"/>
          </a:xfrm>
        </p:spPr>
        <p:txBody>
          <a:bodyPr anchor="t">
            <a:normAutofit/>
          </a:bodyPr>
          <a:lstStyle/>
          <a:p>
            <a:r>
              <a:rPr lang="en-US" dirty="0">
                <a:solidFill>
                  <a:srgbClr val="FFFFFF"/>
                </a:solidFill>
              </a:rPr>
              <a:t>Dam Removal and Local Impacts: Historic and Archaeological Resources</a:t>
            </a:r>
          </a:p>
        </p:txBody>
      </p:sp>
      <p:sp>
        <p:nvSpPr>
          <p:cNvPr id="3" name="Subtitle 2">
            <a:extLst>
              <a:ext uri="{FF2B5EF4-FFF2-40B4-BE49-F238E27FC236}">
                <a16:creationId xmlns:a16="http://schemas.microsoft.com/office/drawing/2014/main" id="{C427F64F-BA36-6435-6967-F1C4EE0498A2}"/>
              </a:ext>
            </a:extLst>
          </p:cNvPr>
          <p:cNvSpPr>
            <a:spLocks noGrp="1"/>
          </p:cNvSpPr>
          <p:nvPr>
            <p:ph type="subTitle" idx="1"/>
          </p:nvPr>
        </p:nvSpPr>
        <p:spPr>
          <a:xfrm>
            <a:off x="912629" y="4324350"/>
            <a:ext cx="5935540" cy="2000249"/>
          </a:xfrm>
        </p:spPr>
        <p:txBody>
          <a:bodyPr anchor="b">
            <a:normAutofit/>
          </a:bodyPr>
          <a:lstStyle/>
          <a:p>
            <a:r>
              <a:rPr lang="en-US" cap="none" dirty="0">
                <a:solidFill>
                  <a:srgbClr val="00B050"/>
                </a:solidFill>
                <a:latin typeface="Times New Roman" panose="02020603050405020304" pitchFamily="18" charset="0"/>
                <a:cs typeface="Times New Roman" panose="02020603050405020304" pitchFamily="18" charset="0"/>
              </a:rPr>
              <a:t>David Gould</a:t>
            </a:r>
          </a:p>
          <a:p>
            <a:r>
              <a:rPr lang="en-US" cap="none" dirty="0">
                <a:solidFill>
                  <a:srgbClr val="00B050"/>
                </a:solidFill>
                <a:latin typeface="Times New Roman" panose="02020603050405020304" pitchFamily="18" charset="0"/>
                <a:cs typeface="Times New Roman" panose="02020603050405020304" pitchFamily="18" charset="0"/>
              </a:rPr>
              <a:t>Town Of Plymouth</a:t>
            </a:r>
          </a:p>
          <a:p>
            <a:r>
              <a:rPr lang="en-US" cap="none" dirty="0">
                <a:solidFill>
                  <a:srgbClr val="00B050"/>
                </a:solidFill>
                <a:latin typeface="Times New Roman" panose="02020603050405020304" pitchFamily="18" charset="0"/>
                <a:cs typeface="Times New Roman" panose="02020603050405020304" pitchFamily="18" charset="0"/>
              </a:rPr>
              <a:t>Department Of Energy And Environment</a:t>
            </a:r>
          </a:p>
          <a:p>
            <a:r>
              <a:rPr lang="en-US" cap="none" dirty="0">
                <a:solidFill>
                  <a:srgbClr val="00B050"/>
                </a:solidFill>
                <a:latin typeface="Times New Roman" panose="02020603050405020304" pitchFamily="18" charset="0"/>
                <a:cs typeface="Times New Roman" panose="02020603050405020304" pitchFamily="18" charset="0"/>
              </a:rPr>
              <a:t>February 7, 2024</a:t>
            </a:r>
          </a:p>
        </p:txBody>
      </p:sp>
      <p:cxnSp>
        <p:nvCxnSpPr>
          <p:cNvPr id="13" name="Straight Connector 12">
            <a:extLst>
              <a:ext uri="{FF2B5EF4-FFF2-40B4-BE49-F238E27FC236}">
                <a16:creationId xmlns:a16="http://schemas.microsoft.com/office/drawing/2014/main" id="{F0CE0765-E93C-4D37-9D5F-D464EFB10F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90600"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84697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AC6BB-506C-620F-E75F-757413A70BB8}"/>
              </a:ext>
            </a:extLst>
          </p:cNvPr>
          <p:cNvSpPr>
            <a:spLocks noGrp="1"/>
          </p:cNvSpPr>
          <p:nvPr>
            <p:ph type="title"/>
          </p:nvPr>
        </p:nvSpPr>
        <p:spPr/>
        <p:txBody>
          <a:bodyPr/>
          <a:lstStyle/>
          <a:p>
            <a:r>
              <a:rPr lang="en-US" dirty="0"/>
              <a:t>Common Steps</a:t>
            </a:r>
          </a:p>
        </p:txBody>
      </p:sp>
      <p:sp>
        <p:nvSpPr>
          <p:cNvPr id="3" name="Content Placeholder 2">
            <a:extLst>
              <a:ext uri="{FF2B5EF4-FFF2-40B4-BE49-F238E27FC236}">
                <a16:creationId xmlns:a16="http://schemas.microsoft.com/office/drawing/2014/main" id="{532DE620-3085-8514-96E6-D4E30143B44F}"/>
              </a:ext>
            </a:extLst>
          </p:cNvPr>
          <p:cNvSpPr>
            <a:spLocks noGrp="1"/>
          </p:cNvSpPr>
          <p:nvPr>
            <p:ph idx="1"/>
          </p:nvPr>
        </p:nvSpPr>
        <p:spPr/>
        <p:txBody>
          <a:bodyPr/>
          <a:lstStyle/>
          <a:p>
            <a:r>
              <a:rPr lang="en-US" dirty="0"/>
              <a:t>Desktop Survey</a:t>
            </a:r>
          </a:p>
          <a:p>
            <a:r>
              <a:rPr lang="en-US" dirty="0"/>
              <a:t>Archival Photo-documentation</a:t>
            </a:r>
          </a:p>
          <a:p>
            <a:r>
              <a:rPr lang="en-US" dirty="0"/>
              <a:t>Archaeological Data Recovery Field Work</a:t>
            </a:r>
          </a:p>
          <a:p>
            <a:r>
              <a:rPr lang="en-US" dirty="0"/>
              <a:t>Fieldwork Completion Memorandum</a:t>
            </a:r>
          </a:p>
          <a:p>
            <a:r>
              <a:rPr lang="en-US" dirty="0"/>
              <a:t>Archaeological Mitigation Technical Report </a:t>
            </a:r>
          </a:p>
          <a:p>
            <a:endParaRPr lang="en-US" dirty="0"/>
          </a:p>
          <a:p>
            <a:endParaRPr lang="en-US" dirty="0"/>
          </a:p>
          <a:p>
            <a:endParaRPr lang="en-US" dirty="0"/>
          </a:p>
        </p:txBody>
      </p:sp>
    </p:spTree>
    <p:extLst>
      <p:ext uri="{BB962C8B-B14F-4D97-AF65-F5344CB8AC3E}">
        <p14:creationId xmlns:p14="http://schemas.microsoft.com/office/powerpoint/2010/main" val="12787188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DA151C-5770-45E4-AAFF-59E7F4038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DC0A6FE-EEAF-8DF2-9FCA-5B4067881A33}"/>
              </a:ext>
            </a:extLst>
          </p:cNvPr>
          <p:cNvSpPr>
            <a:spLocks noGrp="1"/>
          </p:cNvSpPr>
          <p:nvPr>
            <p:ph type="title"/>
          </p:nvPr>
        </p:nvSpPr>
        <p:spPr>
          <a:xfrm>
            <a:off x="914401" y="960119"/>
            <a:ext cx="3543300" cy="4532903"/>
          </a:xfrm>
        </p:spPr>
        <p:txBody>
          <a:bodyPr anchor="b">
            <a:normAutofit/>
          </a:bodyPr>
          <a:lstStyle/>
          <a:p>
            <a:r>
              <a:rPr lang="en-US" dirty="0"/>
              <a:t>Lead Federal Agency</a:t>
            </a:r>
          </a:p>
        </p:txBody>
      </p:sp>
      <p:sp>
        <p:nvSpPr>
          <p:cNvPr id="13" name="Content Placeholder 2">
            <a:extLst>
              <a:ext uri="{FF2B5EF4-FFF2-40B4-BE49-F238E27FC236}">
                <a16:creationId xmlns:a16="http://schemas.microsoft.com/office/drawing/2014/main" id="{667F9813-C5C9-D5CB-9B8E-27B33FAC0918}"/>
              </a:ext>
            </a:extLst>
          </p:cNvPr>
          <p:cNvSpPr>
            <a:spLocks noGrp="1"/>
          </p:cNvSpPr>
          <p:nvPr>
            <p:ph idx="1"/>
          </p:nvPr>
        </p:nvSpPr>
        <p:spPr>
          <a:xfrm>
            <a:off x="5562601" y="336176"/>
            <a:ext cx="5524499" cy="6129170"/>
          </a:xfrm>
        </p:spPr>
        <p:txBody>
          <a:bodyPr anchor="t">
            <a:normAutofit lnSpcReduction="10000"/>
          </a:bodyPr>
          <a:lstStyle/>
          <a:p>
            <a:pPr>
              <a:lnSpc>
                <a:spcPct val="110000"/>
              </a:lnSpc>
            </a:pPr>
            <a:r>
              <a:rPr lang="en-US" u="sng" dirty="0">
                <a:effectLst/>
                <a:latin typeface="-apple-system"/>
                <a:hlinkClick r:id="rId2"/>
              </a:rPr>
              <a:t>When an undertaking subject to review under Section 106 of the National Historic Preservation Act is carried out, licensed, permitted, approved, or assisted by more than one federal agency, the Section 106 regulations allow for some or all of those agencies to designate one lead federal agency. The lead federal agency shall identify the appropriate official to serve as the agency official who shall act on their behalf, fulfilling their collective responsibilities under section 106</a:t>
            </a:r>
            <a:r>
              <a:rPr lang="en-US" b="1" u="sng" strike="noStrike" baseline="30000" dirty="0">
                <a:effectLst/>
                <a:latin typeface="-apple-system"/>
                <a:hlinkClick r:id="rId3"/>
              </a:rPr>
              <a:t>1</a:t>
            </a:r>
            <a:r>
              <a:rPr lang="en-US" b="1" u="sng" strike="noStrike" baseline="30000" dirty="0">
                <a:effectLst/>
                <a:latin typeface="-apple-system"/>
                <a:hlinkClick r:id="rId4"/>
              </a:rPr>
              <a:t>2</a:t>
            </a:r>
            <a:r>
              <a:rPr lang="en-US" u="sng" dirty="0">
                <a:effectLst/>
                <a:latin typeface="-apple-system"/>
              </a:rPr>
              <a:t>.</a:t>
            </a:r>
          </a:p>
          <a:p>
            <a:pPr>
              <a:lnSpc>
                <a:spcPct val="110000"/>
              </a:lnSpc>
            </a:pPr>
            <a:endParaRPr lang="en-US" dirty="0">
              <a:effectLst/>
              <a:latin typeface="-apple-system"/>
            </a:endParaRPr>
          </a:p>
          <a:p>
            <a:pPr>
              <a:lnSpc>
                <a:spcPct val="110000"/>
              </a:lnSpc>
            </a:pPr>
            <a:r>
              <a:rPr lang="en-US" dirty="0">
                <a:latin typeface="-apple-system"/>
              </a:rPr>
              <a:t>Can be a permitting entity or major funding entity. Will sign the MOA along with other parties. </a:t>
            </a:r>
          </a:p>
          <a:p>
            <a:pPr>
              <a:lnSpc>
                <a:spcPct val="110000"/>
              </a:lnSpc>
            </a:pPr>
            <a:endParaRPr lang="en-US" dirty="0">
              <a:latin typeface="-apple-system"/>
            </a:endParaRPr>
          </a:p>
          <a:p>
            <a:pPr>
              <a:lnSpc>
                <a:spcPct val="110000"/>
              </a:lnSpc>
            </a:pPr>
            <a:r>
              <a:rPr lang="en-US" dirty="0">
                <a:effectLst/>
                <a:latin typeface="-apple-system"/>
              </a:rPr>
              <a:t>Ex. NOAA, </a:t>
            </a:r>
            <a:r>
              <a:rPr lang="en-US" dirty="0">
                <a:latin typeface="-apple-system"/>
              </a:rPr>
              <a:t>USACE, USFWS</a:t>
            </a:r>
            <a:endParaRPr lang="en-US" dirty="0">
              <a:effectLst/>
              <a:latin typeface="-apple-system"/>
            </a:endParaRPr>
          </a:p>
          <a:p>
            <a:pPr marL="0" indent="0">
              <a:lnSpc>
                <a:spcPct val="110000"/>
              </a:lnSpc>
              <a:buNone/>
            </a:pPr>
            <a:br>
              <a:rPr lang="en-US" sz="1700" b="0" i="0" dirty="0">
                <a:effectLst/>
                <a:latin typeface="Roboto" panose="02000000000000000000" pitchFamily="2" charset="0"/>
              </a:rPr>
            </a:br>
            <a:endParaRPr lang="en-US" sz="1700" dirty="0"/>
          </a:p>
        </p:txBody>
      </p:sp>
      <p:cxnSp>
        <p:nvCxnSpPr>
          <p:cNvPr id="10" name="Straight Connector 9">
            <a:extLst>
              <a:ext uri="{FF2B5EF4-FFF2-40B4-BE49-F238E27FC236}">
                <a16:creationId xmlns:a16="http://schemas.microsoft.com/office/drawing/2014/main" id="{B209265E-E0D7-493B-97CE-2263D50C3F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90600" y="5831258"/>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57058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BDA151C-5770-45E4-AAFF-59E7F4038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ACD0BD-1EEE-1652-C1FE-A2A4ED0A283E}"/>
              </a:ext>
            </a:extLst>
          </p:cNvPr>
          <p:cNvSpPr>
            <a:spLocks noGrp="1"/>
          </p:cNvSpPr>
          <p:nvPr>
            <p:ph type="title"/>
          </p:nvPr>
        </p:nvSpPr>
        <p:spPr>
          <a:xfrm>
            <a:off x="914400" y="914399"/>
            <a:ext cx="3818626" cy="4578624"/>
          </a:xfrm>
        </p:spPr>
        <p:txBody>
          <a:bodyPr anchor="b">
            <a:normAutofit/>
          </a:bodyPr>
          <a:lstStyle/>
          <a:p>
            <a:r>
              <a:rPr lang="en-US" dirty="0"/>
              <a:t>Permitting Challenges</a:t>
            </a:r>
          </a:p>
        </p:txBody>
      </p:sp>
      <p:cxnSp>
        <p:nvCxnSpPr>
          <p:cNvPr id="11" name="Straight Connector 10">
            <a:extLst>
              <a:ext uri="{FF2B5EF4-FFF2-40B4-BE49-F238E27FC236}">
                <a16:creationId xmlns:a16="http://schemas.microsoft.com/office/drawing/2014/main" id="{B209265E-E0D7-493B-97CE-2263D50C3F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90600" y="5831258"/>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215DE30C-CE4A-3289-2452-1D135FF71335}"/>
              </a:ext>
            </a:extLst>
          </p:cNvPr>
          <p:cNvGraphicFramePr>
            <a:graphicFrameLocks noGrp="1"/>
          </p:cNvGraphicFramePr>
          <p:nvPr>
            <p:ph idx="1"/>
            <p:extLst>
              <p:ext uri="{D42A27DB-BD31-4B8C-83A1-F6EECF244321}">
                <p14:modId xmlns:p14="http://schemas.microsoft.com/office/powerpoint/2010/main" val="838971603"/>
              </p:ext>
            </p:extLst>
          </p:nvPr>
        </p:nvGraphicFramePr>
        <p:xfrm>
          <a:off x="3905250" y="323849"/>
          <a:ext cx="7772400" cy="62483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312073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D37337-BCA3-E68C-4578-013A6BDE1717}"/>
              </a:ext>
            </a:extLst>
          </p:cNvPr>
          <p:cNvSpPr>
            <a:spLocks noGrp="1"/>
          </p:cNvSpPr>
          <p:nvPr>
            <p:ph type="title"/>
          </p:nvPr>
        </p:nvSpPr>
        <p:spPr>
          <a:xfrm>
            <a:off x="914400" y="1172586"/>
            <a:ext cx="4079987" cy="1366216"/>
          </a:xfrm>
        </p:spPr>
        <p:txBody>
          <a:bodyPr>
            <a:normAutofit/>
          </a:bodyPr>
          <a:lstStyle/>
          <a:p>
            <a:r>
              <a:rPr lang="en-US" dirty="0"/>
              <a:t>Memorandum of Agreement</a:t>
            </a:r>
          </a:p>
        </p:txBody>
      </p:sp>
      <p:sp>
        <p:nvSpPr>
          <p:cNvPr id="3" name="Content Placeholder 2">
            <a:extLst>
              <a:ext uri="{FF2B5EF4-FFF2-40B4-BE49-F238E27FC236}">
                <a16:creationId xmlns:a16="http://schemas.microsoft.com/office/drawing/2014/main" id="{003EF946-CD3F-BF6F-BD30-0541EE1355BB}"/>
              </a:ext>
            </a:extLst>
          </p:cNvPr>
          <p:cNvSpPr>
            <a:spLocks noGrp="1"/>
          </p:cNvSpPr>
          <p:nvPr>
            <p:ph idx="1"/>
          </p:nvPr>
        </p:nvSpPr>
        <p:spPr>
          <a:xfrm>
            <a:off x="96819" y="2680386"/>
            <a:ext cx="5798371" cy="3924809"/>
          </a:xfrm>
        </p:spPr>
        <p:txBody>
          <a:bodyPr>
            <a:normAutofit fontScale="85000" lnSpcReduction="20000"/>
          </a:bodyPr>
          <a:lstStyle/>
          <a:p>
            <a:pPr>
              <a:lnSpc>
                <a:spcPct val="110000"/>
              </a:lnSpc>
            </a:pPr>
            <a:r>
              <a:rPr lang="en-US" sz="2200" dirty="0">
                <a:effectLst/>
                <a:latin typeface="-apple-system"/>
                <a:hlinkClick r:id="rId2"/>
              </a:rPr>
              <a:t>Under the Federal regulations governing compliance with Section 106 of the National Historic Preservation Act, Federal agencies and others negotiate, draft, finalize, execute, and implement "Memoranda of Agreement" (MOA) stipulating how the adverse effects of Federal actions on historic properties will be resolved</a:t>
            </a:r>
            <a:r>
              <a:rPr lang="en-US" sz="2200" b="1" strike="noStrike" baseline="30000" dirty="0">
                <a:effectLst/>
                <a:latin typeface="-apple-system"/>
                <a:hlinkClick r:id="rId3"/>
              </a:rPr>
              <a:t>1</a:t>
            </a:r>
            <a:r>
              <a:rPr lang="en-US" sz="2200" dirty="0">
                <a:effectLst/>
                <a:latin typeface="-apple-system"/>
              </a:rPr>
              <a:t>. </a:t>
            </a:r>
            <a:r>
              <a:rPr lang="en-US" sz="2200" strike="noStrike" dirty="0">
                <a:effectLst/>
                <a:latin typeface="-apple-system"/>
                <a:hlinkClick r:id="rId4"/>
              </a:rPr>
              <a:t>The MOA is a legally binding document that evidences the agency’s compliance with Section 106 and records the outcome of consultation and the effects of an agency’s project, projects or program on historic resources</a:t>
            </a:r>
            <a:r>
              <a:rPr lang="en-US" sz="2200" b="1" strike="noStrike" baseline="30000" dirty="0">
                <a:effectLst/>
                <a:latin typeface="-apple-system"/>
                <a:hlinkClick r:id="rId5"/>
              </a:rPr>
              <a:t>2</a:t>
            </a:r>
            <a:r>
              <a:rPr lang="en-US" sz="2200" b="1" strike="noStrike" baseline="30000" dirty="0">
                <a:effectLst/>
                <a:latin typeface="-apple-system"/>
                <a:hlinkClick r:id="rId6"/>
              </a:rPr>
              <a:t>3</a:t>
            </a:r>
            <a:r>
              <a:rPr lang="en-US" sz="2200" dirty="0">
                <a:effectLst/>
                <a:latin typeface="-apple-system"/>
              </a:rPr>
              <a:t>.</a:t>
            </a:r>
          </a:p>
          <a:p>
            <a:pPr>
              <a:lnSpc>
                <a:spcPct val="110000"/>
              </a:lnSpc>
            </a:pPr>
            <a:endParaRPr lang="en-US" b="0" i="0" dirty="0">
              <a:latin typeface="-apple-system"/>
            </a:endParaRPr>
          </a:p>
          <a:p>
            <a:pPr>
              <a:lnSpc>
                <a:spcPct val="110000"/>
              </a:lnSpc>
            </a:pPr>
            <a:r>
              <a:rPr lang="en-US" sz="1100" b="0" i="0" dirty="0">
                <a:effectLst/>
                <a:latin typeface="Roboto" panose="02000000000000000000" pitchFamily="2" charset="0"/>
              </a:rPr>
              <a:t>Parties – Ex. Lead Federal Agency, MHC and Town. </a:t>
            </a:r>
            <a:br>
              <a:rPr lang="en-US" sz="1100" b="0" i="0" dirty="0">
                <a:effectLst/>
                <a:latin typeface="Roboto" panose="02000000000000000000" pitchFamily="2" charset="0"/>
              </a:rPr>
            </a:br>
            <a:endParaRPr lang="en-US" sz="1100" dirty="0"/>
          </a:p>
        </p:txBody>
      </p:sp>
      <p:pic>
        <p:nvPicPr>
          <p:cNvPr id="5" name="Picture 4" descr="Front steps and columns of a majestic city building">
            <a:extLst>
              <a:ext uri="{FF2B5EF4-FFF2-40B4-BE49-F238E27FC236}">
                <a16:creationId xmlns:a16="http://schemas.microsoft.com/office/drawing/2014/main" id="{6B1C1D6C-2730-7BC2-4A54-55F365961F49}"/>
              </a:ext>
            </a:extLst>
          </p:cNvPr>
          <p:cNvPicPr>
            <a:picLocks noChangeAspect="1"/>
          </p:cNvPicPr>
          <p:nvPr/>
        </p:nvPicPr>
        <p:blipFill rotWithShape="1">
          <a:blip r:embed="rId7"/>
          <a:srcRect l="17131" r="19480" b="-1"/>
          <a:stretch/>
        </p:blipFill>
        <p:spPr>
          <a:xfrm>
            <a:off x="6003301" y="643467"/>
            <a:ext cx="5290498" cy="5571065"/>
          </a:xfrm>
          <a:prstGeom prst="rect">
            <a:avLst/>
          </a:prstGeom>
        </p:spPr>
      </p:pic>
      <p:cxnSp>
        <p:nvCxnSpPr>
          <p:cNvPr id="18" name="Straight Connector 17">
            <a:extLst>
              <a:ext uri="{FF2B5EF4-FFF2-40B4-BE49-F238E27FC236}">
                <a16:creationId xmlns:a16="http://schemas.microsoft.com/office/drawing/2014/main" id="{753FE100-D0AB-4AE2-824B-60CFA31EC6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90600"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05305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F31A9-76D7-5FCB-0379-0A43BD3EE804}"/>
              </a:ext>
            </a:extLst>
          </p:cNvPr>
          <p:cNvSpPr>
            <a:spLocks noGrp="1"/>
          </p:cNvSpPr>
          <p:nvPr>
            <p:ph type="title"/>
          </p:nvPr>
        </p:nvSpPr>
        <p:spPr/>
        <p:txBody>
          <a:bodyPr/>
          <a:lstStyle/>
          <a:p>
            <a:r>
              <a:rPr lang="en-US" dirty="0"/>
              <a:t>Moving Forward</a:t>
            </a:r>
          </a:p>
        </p:txBody>
      </p:sp>
      <p:graphicFrame>
        <p:nvGraphicFramePr>
          <p:cNvPr id="7" name="Content Placeholder 2">
            <a:extLst>
              <a:ext uri="{FF2B5EF4-FFF2-40B4-BE49-F238E27FC236}">
                <a16:creationId xmlns:a16="http://schemas.microsoft.com/office/drawing/2014/main" id="{6C38E592-A827-18B1-3641-243300F0C155}"/>
              </a:ext>
            </a:extLst>
          </p:cNvPr>
          <p:cNvGraphicFramePr>
            <a:graphicFrameLocks noGrp="1"/>
          </p:cNvGraphicFramePr>
          <p:nvPr>
            <p:ph idx="1"/>
          </p:nvPr>
        </p:nvGraphicFramePr>
        <p:xfrm>
          <a:off x="914399" y="2559171"/>
          <a:ext cx="10363200" cy="33826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087463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63F27BC-7079-4FF7-8F7C-ABC82FA3C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4F549C5-B5B6-4898-8630-053866568A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ngled view of a part of a maze">
            <a:extLst>
              <a:ext uri="{FF2B5EF4-FFF2-40B4-BE49-F238E27FC236}">
                <a16:creationId xmlns:a16="http://schemas.microsoft.com/office/drawing/2014/main" id="{21B53E23-C652-6E07-36E5-0B5F48CEF7D9}"/>
              </a:ext>
            </a:extLst>
          </p:cNvPr>
          <p:cNvPicPr>
            <a:picLocks noChangeAspect="1"/>
          </p:cNvPicPr>
          <p:nvPr/>
        </p:nvPicPr>
        <p:blipFill rotWithShape="1">
          <a:blip r:embed="rId2">
            <a:alphaModFix amt="40000"/>
          </a:blip>
          <a:srcRect b="15730"/>
          <a:stretch/>
        </p:blipFill>
        <p:spPr>
          <a:xfrm>
            <a:off x="20" y="10"/>
            <a:ext cx="12191980" cy="6857989"/>
          </a:xfrm>
          <a:prstGeom prst="rect">
            <a:avLst/>
          </a:prstGeom>
        </p:spPr>
      </p:pic>
      <p:sp>
        <p:nvSpPr>
          <p:cNvPr id="2" name="Title 1">
            <a:extLst>
              <a:ext uri="{FF2B5EF4-FFF2-40B4-BE49-F238E27FC236}">
                <a16:creationId xmlns:a16="http://schemas.microsoft.com/office/drawing/2014/main" id="{AA35CA91-61EE-55E5-A24F-DA3234C99EAD}"/>
              </a:ext>
            </a:extLst>
          </p:cNvPr>
          <p:cNvSpPr>
            <a:spLocks noGrp="1"/>
          </p:cNvSpPr>
          <p:nvPr>
            <p:ph type="title"/>
          </p:nvPr>
        </p:nvSpPr>
        <p:spPr>
          <a:xfrm>
            <a:off x="914400" y="1612548"/>
            <a:ext cx="4532128" cy="3872146"/>
          </a:xfrm>
        </p:spPr>
        <p:txBody>
          <a:bodyPr anchor="b">
            <a:normAutofit/>
          </a:bodyPr>
          <a:lstStyle/>
          <a:p>
            <a:r>
              <a:rPr lang="en-US" dirty="0">
                <a:solidFill>
                  <a:srgbClr val="FFFFFF"/>
                </a:solidFill>
              </a:rPr>
              <a:t>Avoidance and Mitigation</a:t>
            </a:r>
          </a:p>
        </p:txBody>
      </p:sp>
      <p:sp>
        <p:nvSpPr>
          <p:cNvPr id="3" name="Content Placeholder 2">
            <a:extLst>
              <a:ext uri="{FF2B5EF4-FFF2-40B4-BE49-F238E27FC236}">
                <a16:creationId xmlns:a16="http://schemas.microsoft.com/office/drawing/2014/main" id="{7131D41C-7E9F-A641-47F0-74DF932C6027}"/>
              </a:ext>
            </a:extLst>
          </p:cNvPr>
          <p:cNvSpPr>
            <a:spLocks noGrp="1"/>
          </p:cNvSpPr>
          <p:nvPr>
            <p:ph idx="1"/>
          </p:nvPr>
        </p:nvSpPr>
        <p:spPr>
          <a:xfrm>
            <a:off x="6359156" y="1371600"/>
            <a:ext cx="4694326" cy="4419599"/>
          </a:xfrm>
        </p:spPr>
        <p:txBody>
          <a:bodyPr>
            <a:normAutofit/>
          </a:bodyPr>
          <a:lstStyle/>
          <a:p>
            <a:r>
              <a:rPr lang="en-US" dirty="0">
                <a:solidFill>
                  <a:srgbClr val="FFFFFF"/>
                </a:solidFill>
              </a:rPr>
              <a:t>If impacts can not be avoided or minimized there may be a requirement to mitigate</a:t>
            </a:r>
          </a:p>
          <a:p>
            <a:r>
              <a:rPr lang="en-US" dirty="0">
                <a:solidFill>
                  <a:srgbClr val="FFFFFF"/>
                </a:solidFill>
              </a:rPr>
              <a:t>Example: Brass plaques, Interpretive displays, documenting and leaving resources intact but buried in place. </a:t>
            </a:r>
          </a:p>
          <a:p>
            <a:endParaRPr lang="en-US" dirty="0">
              <a:solidFill>
                <a:srgbClr val="FFFFFF"/>
              </a:solidFill>
            </a:endParaRPr>
          </a:p>
          <a:p>
            <a:pPr lvl="1"/>
            <a:r>
              <a:rPr lang="en-US" dirty="0">
                <a:solidFill>
                  <a:srgbClr val="FFFFFF"/>
                </a:solidFill>
              </a:rPr>
              <a:t>Creative approaches: Re-use of materials, display of materials, emphasizing natural history in addition to man-made history. </a:t>
            </a:r>
          </a:p>
        </p:txBody>
      </p:sp>
      <p:cxnSp>
        <p:nvCxnSpPr>
          <p:cNvPr id="20" name="Straight Connector 19">
            <a:extLst>
              <a:ext uri="{FF2B5EF4-FFF2-40B4-BE49-F238E27FC236}">
                <a16:creationId xmlns:a16="http://schemas.microsoft.com/office/drawing/2014/main" id="{3239ED62-3807-40AD-8FC6-2A953D996A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90600" y="582869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50716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A4FDDF-F59C-428B-8603-3A86D75931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A river surrounded by trees&#10;&#10;Description automatically generated">
            <a:extLst>
              <a:ext uri="{FF2B5EF4-FFF2-40B4-BE49-F238E27FC236}">
                <a16:creationId xmlns:a16="http://schemas.microsoft.com/office/drawing/2014/main" id="{FC2C78D8-2EF6-13B9-1287-63FAE76E71A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 y="1"/>
            <a:ext cx="12192000" cy="68579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27130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816658-FB77-3C5D-10A6-F1AF2EC7596C}"/>
              </a:ext>
            </a:extLst>
          </p:cNvPr>
          <p:cNvPicPr>
            <a:picLocks noChangeAspect="1"/>
          </p:cNvPicPr>
          <p:nvPr/>
        </p:nvPicPr>
        <p:blipFill>
          <a:blip r:embed="rId2"/>
          <a:stretch>
            <a:fillRect/>
          </a:stretch>
        </p:blipFill>
        <p:spPr>
          <a:xfrm>
            <a:off x="2022438" y="0"/>
            <a:ext cx="7615606" cy="6858000"/>
          </a:xfrm>
          <a:prstGeom prst="rect">
            <a:avLst/>
          </a:prstGeom>
        </p:spPr>
      </p:pic>
    </p:spTree>
    <p:extLst>
      <p:ext uri="{BB962C8B-B14F-4D97-AF65-F5344CB8AC3E}">
        <p14:creationId xmlns:p14="http://schemas.microsoft.com/office/powerpoint/2010/main" val="14884937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a:extLst>
              <a:ext uri="{FF2B5EF4-FFF2-40B4-BE49-F238E27FC236}">
                <a16:creationId xmlns:a16="http://schemas.microsoft.com/office/drawing/2014/main" id="{427B6F6A-BD9E-418F-8A5E-4A05B153FD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A4FDDF-F59C-428B-8603-3A86D75931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rick wall with a road and a building&#10;&#10;Description automatically generated with medium confidence">
            <a:extLst>
              <a:ext uri="{FF2B5EF4-FFF2-40B4-BE49-F238E27FC236}">
                <a16:creationId xmlns:a16="http://schemas.microsoft.com/office/drawing/2014/main" id="{2E89D44D-247F-C86E-1C6F-4F80DE195CA9}"/>
              </a:ext>
            </a:extLst>
          </p:cNvPr>
          <p:cNvPicPr>
            <a:picLocks noChangeAspect="1"/>
          </p:cNvPicPr>
          <p:nvPr/>
        </p:nvPicPr>
        <p:blipFill rotWithShape="1">
          <a:blip r:embed="rId2">
            <a:extLst>
              <a:ext uri="{28A0092B-C50C-407E-A947-70E740481C1C}">
                <a14:useLocalDpi xmlns:a14="http://schemas.microsoft.com/office/drawing/2010/main" val="0"/>
              </a:ext>
            </a:extLst>
          </a:blip>
          <a:srcRect l="26047" r="35569" b="-1"/>
          <a:stretch/>
        </p:blipFill>
        <p:spPr>
          <a:xfrm rot="5400000">
            <a:off x="3304892" y="-2021114"/>
            <a:ext cx="5579514" cy="10902365"/>
          </a:xfrm>
          <a:prstGeom prst="rect">
            <a:avLst/>
          </a:prstGeom>
        </p:spPr>
      </p:pic>
      <p:cxnSp>
        <p:nvCxnSpPr>
          <p:cNvPr id="10" name="Straight Connector 9">
            <a:extLst>
              <a:ext uri="{FF2B5EF4-FFF2-40B4-BE49-F238E27FC236}">
                <a16:creationId xmlns:a16="http://schemas.microsoft.com/office/drawing/2014/main" id="{9AE2764D-E1C7-4C0E-A5A4-12411550AB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537289" y="640311"/>
            <a:ext cx="0" cy="5579514"/>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59983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8EE42F0-2470-417A-8666-6E3266FEB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8105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Rolls of blueprints">
            <a:extLst>
              <a:ext uri="{FF2B5EF4-FFF2-40B4-BE49-F238E27FC236}">
                <a16:creationId xmlns:a16="http://schemas.microsoft.com/office/drawing/2014/main" id="{A98050A8-14ED-6CAE-A172-3EB5DC7A438D}"/>
              </a:ext>
            </a:extLst>
          </p:cNvPr>
          <p:cNvPicPr>
            <a:picLocks noChangeAspect="1"/>
          </p:cNvPicPr>
          <p:nvPr/>
        </p:nvPicPr>
        <p:blipFill rotWithShape="1">
          <a:blip r:embed="rId2">
            <a:alphaModFix amt="40000"/>
          </a:blip>
          <a:srcRect l="24004" r="-1" b="-1"/>
          <a:stretch/>
        </p:blipFill>
        <p:spPr>
          <a:xfrm>
            <a:off x="2553" y="10"/>
            <a:ext cx="7807947" cy="6857990"/>
          </a:xfrm>
          <a:prstGeom prst="rect">
            <a:avLst/>
          </a:prstGeom>
        </p:spPr>
      </p:pic>
      <p:sp>
        <p:nvSpPr>
          <p:cNvPr id="2" name="Title 1">
            <a:extLst>
              <a:ext uri="{FF2B5EF4-FFF2-40B4-BE49-F238E27FC236}">
                <a16:creationId xmlns:a16="http://schemas.microsoft.com/office/drawing/2014/main" id="{A9EA31F6-DE9A-87D3-DE50-C78054C31D53}"/>
              </a:ext>
            </a:extLst>
          </p:cNvPr>
          <p:cNvSpPr>
            <a:spLocks noGrp="1"/>
          </p:cNvSpPr>
          <p:nvPr>
            <p:ph type="title"/>
          </p:nvPr>
        </p:nvSpPr>
        <p:spPr>
          <a:xfrm>
            <a:off x="914400" y="1371600"/>
            <a:ext cx="5181600" cy="4111315"/>
          </a:xfrm>
        </p:spPr>
        <p:txBody>
          <a:bodyPr anchor="b">
            <a:normAutofit/>
          </a:bodyPr>
          <a:lstStyle/>
          <a:p>
            <a:r>
              <a:rPr lang="en-US">
                <a:solidFill>
                  <a:srgbClr val="FFFFFF"/>
                </a:solidFill>
              </a:rPr>
              <a:t>Town Brook Restoration Program</a:t>
            </a:r>
          </a:p>
        </p:txBody>
      </p:sp>
      <p:sp>
        <p:nvSpPr>
          <p:cNvPr id="3" name="Content Placeholder 2">
            <a:extLst>
              <a:ext uri="{FF2B5EF4-FFF2-40B4-BE49-F238E27FC236}">
                <a16:creationId xmlns:a16="http://schemas.microsoft.com/office/drawing/2014/main" id="{60AB7BFF-E4B6-1D8F-B0F6-0F6A743131D2}"/>
              </a:ext>
            </a:extLst>
          </p:cNvPr>
          <p:cNvSpPr>
            <a:spLocks noGrp="1"/>
          </p:cNvSpPr>
          <p:nvPr>
            <p:ph idx="1"/>
          </p:nvPr>
        </p:nvSpPr>
        <p:spPr>
          <a:xfrm>
            <a:off x="8115300" y="400050"/>
            <a:ext cx="3771900" cy="6172200"/>
          </a:xfrm>
        </p:spPr>
        <p:txBody>
          <a:bodyPr>
            <a:normAutofit/>
          </a:bodyPr>
          <a:lstStyle/>
          <a:p>
            <a:r>
              <a:rPr lang="en-US" sz="1900" dirty="0"/>
              <a:t>Started in 2001</a:t>
            </a:r>
          </a:p>
          <a:p>
            <a:r>
              <a:rPr lang="en-US" sz="1900" dirty="0"/>
              <a:t>5 dam removals</a:t>
            </a:r>
          </a:p>
          <a:p>
            <a:r>
              <a:rPr lang="en-US" sz="1900" dirty="0"/>
              <a:t>1 nature-like fishway in progress</a:t>
            </a:r>
          </a:p>
          <a:p>
            <a:r>
              <a:rPr lang="en-US" sz="1900" dirty="0"/>
              <a:t>7 stormwater improvement projects in watershed</a:t>
            </a:r>
          </a:p>
          <a:p>
            <a:r>
              <a:rPr lang="en-US" sz="1900" dirty="0"/>
              <a:t>3 land acquisitions in watershed – one in progress</a:t>
            </a:r>
          </a:p>
          <a:p>
            <a:r>
              <a:rPr lang="en-US" sz="1900" dirty="0"/>
              <a:t>Trail improvements, park rehab projects and other amenities.</a:t>
            </a:r>
          </a:p>
          <a:p>
            <a:r>
              <a:rPr lang="en-US" sz="1900" dirty="0"/>
              <a:t>All work within the Town Brook Historic and Archaeological District</a:t>
            </a:r>
          </a:p>
          <a:p>
            <a:endParaRPr lang="en-US" sz="1900" dirty="0"/>
          </a:p>
        </p:txBody>
      </p:sp>
      <p:cxnSp>
        <p:nvCxnSpPr>
          <p:cNvPr id="13" name="Straight Connector 12">
            <a:extLst>
              <a:ext uri="{FF2B5EF4-FFF2-40B4-BE49-F238E27FC236}">
                <a16:creationId xmlns:a16="http://schemas.microsoft.com/office/drawing/2014/main" id="{2B808FA7-8D8C-4B9F-8206-75CF6103109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90600" y="5828694"/>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88045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round objects on a pallet&#10;&#10;Description automatically generated">
            <a:extLst>
              <a:ext uri="{FF2B5EF4-FFF2-40B4-BE49-F238E27FC236}">
                <a16:creationId xmlns:a16="http://schemas.microsoft.com/office/drawing/2014/main" id="{838B52A0-0B26-FB8C-83E2-1A50EBEDBA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41473937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A4FDDF-F59C-428B-8603-3A86D75931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stone wall with a basketball court and a basketball court&#10;&#10;Description automatically generated">
            <a:extLst>
              <a:ext uri="{FF2B5EF4-FFF2-40B4-BE49-F238E27FC236}">
                <a16:creationId xmlns:a16="http://schemas.microsoft.com/office/drawing/2014/main" id="{23A23475-81A4-2E74-BDDC-065CD5352DBB}"/>
              </a:ext>
            </a:extLst>
          </p:cNvPr>
          <p:cNvPicPr>
            <a:picLocks noChangeAspect="1"/>
          </p:cNvPicPr>
          <p:nvPr/>
        </p:nvPicPr>
        <p:blipFill rotWithShape="1">
          <a:blip r:embed="rId2">
            <a:extLst>
              <a:ext uri="{28A0092B-C50C-407E-A947-70E740481C1C}">
                <a14:useLocalDpi xmlns:a14="http://schemas.microsoft.com/office/drawing/2010/main" val="0"/>
              </a:ext>
            </a:extLst>
          </a:blip>
          <a:srcRect t="6923" r="-1" b="21266"/>
          <a:stretch/>
        </p:blipFill>
        <p:spPr bwMode="auto">
          <a:xfrm>
            <a:off x="20" y="14"/>
            <a:ext cx="11548513" cy="6219811"/>
          </a:xfrm>
          <a:prstGeom prst="rect">
            <a:avLst/>
          </a:prstGeom>
          <a:noFill/>
        </p:spPr>
      </p:pic>
      <p:cxnSp>
        <p:nvCxnSpPr>
          <p:cNvPr id="9" name="Straight Connector 8">
            <a:extLst>
              <a:ext uri="{FF2B5EF4-FFF2-40B4-BE49-F238E27FC236}">
                <a16:creationId xmlns:a16="http://schemas.microsoft.com/office/drawing/2014/main" id="{9AE2764D-E1C7-4C0E-A5A4-12411550AB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211766"/>
            <a:ext cx="11548533"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13992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A4FDDF-F59C-428B-8603-3A86D75931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stone wall with a stone wall in the background&#10;&#10;Description automatically generated">
            <a:extLst>
              <a:ext uri="{FF2B5EF4-FFF2-40B4-BE49-F238E27FC236}">
                <a16:creationId xmlns:a16="http://schemas.microsoft.com/office/drawing/2014/main" id="{C5ACF15C-5696-F2A2-415C-2D44035E0655}"/>
              </a:ext>
            </a:extLst>
          </p:cNvPr>
          <p:cNvPicPr>
            <a:picLocks noChangeAspect="1"/>
          </p:cNvPicPr>
          <p:nvPr/>
        </p:nvPicPr>
        <p:blipFill rotWithShape="1">
          <a:blip r:embed="rId2">
            <a:extLst>
              <a:ext uri="{28A0092B-C50C-407E-A947-70E740481C1C}">
                <a14:useLocalDpi xmlns:a14="http://schemas.microsoft.com/office/drawing/2010/main" val="0"/>
              </a:ext>
            </a:extLst>
          </a:blip>
          <a:srcRect t="4121" b="20879"/>
          <a:stretch/>
        </p:blipFill>
        <p:spPr bwMode="auto">
          <a:xfrm>
            <a:off x="1" y="1"/>
            <a:ext cx="12192000" cy="6857988"/>
          </a:xfrm>
          <a:prstGeom prst="rect">
            <a:avLst/>
          </a:prstGeom>
          <a:noFill/>
        </p:spPr>
      </p:pic>
    </p:spTree>
    <p:extLst>
      <p:ext uri="{BB962C8B-B14F-4D97-AF65-F5344CB8AC3E}">
        <p14:creationId xmlns:p14="http://schemas.microsoft.com/office/powerpoint/2010/main" val="13241227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tone wall next to a body of water&#10;&#10;Description automatically generated with low confidence">
            <a:extLst>
              <a:ext uri="{FF2B5EF4-FFF2-40B4-BE49-F238E27FC236}">
                <a16:creationId xmlns:a16="http://schemas.microsoft.com/office/drawing/2014/main" id="{2D53BC50-CBB3-7737-BBBA-A6ACB1550F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521081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ound, outdoor, wall, building&#10;&#10;Description automatically generated">
            <a:extLst>
              <a:ext uri="{FF2B5EF4-FFF2-40B4-BE49-F238E27FC236}">
                <a16:creationId xmlns:a16="http://schemas.microsoft.com/office/drawing/2014/main" id="{815220B5-AB54-9E66-31DE-58CBB42FD4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600387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A4FDDF-F59C-428B-8603-3A86D75931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hole in the ground&#10;&#10;Description automatically generated">
            <a:extLst>
              <a:ext uri="{FF2B5EF4-FFF2-40B4-BE49-F238E27FC236}">
                <a16:creationId xmlns:a16="http://schemas.microsoft.com/office/drawing/2014/main" id="{693264E3-61C7-50AE-A306-0ABD71A572B3}"/>
              </a:ext>
            </a:extLst>
          </p:cNvPr>
          <p:cNvPicPr>
            <a:picLocks noChangeAspect="1"/>
          </p:cNvPicPr>
          <p:nvPr/>
        </p:nvPicPr>
        <p:blipFill rotWithShape="1">
          <a:blip r:embed="rId2">
            <a:extLst>
              <a:ext uri="{28A0092B-C50C-407E-A947-70E740481C1C}">
                <a14:useLocalDpi xmlns:a14="http://schemas.microsoft.com/office/drawing/2010/main" val="0"/>
              </a:ext>
            </a:extLst>
          </a:blip>
          <a:srcRect t="23238" b="1762"/>
          <a:stretch/>
        </p:blipFill>
        <p:spPr bwMode="auto">
          <a:xfrm>
            <a:off x="1" y="1"/>
            <a:ext cx="12192000" cy="6857988"/>
          </a:xfrm>
          <a:prstGeom prst="rect">
            <a:avLst/>
          </a:prstGeom>
          <a:noFill/>
        </p:spPr>
      </p:pic>
    </p:spTree>
    <p:extLst>
      <p:ext uri="{BB962C8B-B14F-4D97-AF65-F5344CB8AC3E}">
        <p14:creationId xmlns:p14="http://schemas.microsoft.com/office/powerpoint/2010/main" val="560037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A4FDDF-F59C-428B-8603-3A86D75931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0BE2A959-2997-FF72-3418-B4187433BD35}"/>
              </a:ext>
            </a:extLst>
          </p:cNvPr>
          <p:cNvPicPr>
            <a:picLocks noChangeAspect="1"/>
          </p:cNvPicPr>
          <p:nvPr/>
        </p:nvPicPr>
        <p:blipFill rotWithShape="1">
          <a:blip r:embed="rId2">
            <a:extLst>
              <a:ext uri="{28A0092B-C50C-407E-A947-70E740481C1C}">
                <a14:useLocalDpi xmlns:a14="http://schemas.microsoft.com/office/drawing/2010/main" val="0"/>
              </a:ext>
            </a:extLst>
          </a:blip>
          <a:srcRect t="15315" b="9685"/>
          <a:stretch/>
        </p:blipFill>
        <p:spPr bwMode="auto">
          <a:xfrm>
            <a:off x="1" y="1"/>
            <a:ext cx="12192000" cy="6857988"/>
          </a:xfrm>
          <a:prstGeom prst="rect">
            <a:avLst/>
          </a:prstGeom>
          <a:noFill/>
        </p:spPr>
      </p:pic>
      <p:cxnSp>
        <p:nvCxnSpPr>
          <p:cNvPr id="9" name="Straight Connector 8">
            <a:extLst>
              <a:ext uri="{FF2B5EF4-FFF2-40B4-BE49-F238E27FC236}">
                <a16:creationId xmlns:a16="http://schemas.microsoft.com/office/drawing/2014/main" id="{3EAD13EF-74FA-4D38-8F15-B51F09C96B3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90600" y="5831258"/>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54058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A4FDDF-F59C-428B-8603-3A86D75931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4C1B6F7-F3B0-1119-D5AD-A48647BE427B}"/>
              </a:ext>
            </a:extLst>
          </p:cNvPr>
          <p:cNvPicPr>
            <a:picLocks noChangeAspect="1"/>
          </p:cNvPicPr>
          <p:nvPr/>
        </p:nvPicPr>
        <p:blipFill rotWithShape="1">
          <a:blip r:embed="rId2">
            <a:extLst>
              <a:ext uri="{28A0092B-C50C-407E-A947-70E740481C1C}">
                <a14:useLocalDpi xmlns:a14="http://schemas.microsoft.com/office/drawing/2010/main" val="0"/>
              </a:ext>
            </a:extLst>
          </a:blip>
          <a:srcRect t="17647" b="7353"/>
          <a:stretch/>
        </p:blipFill>
        <p:spPr bwMode="auto">
          <a:xfrm>
            <a:off x="1" y="1"/>
            <a:ext cx="12192000" cy="6857988"/>
          </a:xfrm>
          <a:prstGeom prst="rect">
            <a:avLst/>
          </a:prstGeom>
          <a:noFill/>
        </p:spPr>
      </p:pic>
      <p:cxnSp>
        <p:nvCxnSpPr>
          <p:cNvPr id="9" name="Straight Connector 8">
            <a:extLst>
              <a:ext uri="{FF2B5EF4-FFF2-40B4-BE49-F238E27FC236}">
                <a16:creationId xmlns:a16="http://schemas.microsoft.com/office/drawing/2014/main" id="{3EAD13EF-74FA-4D38-8F15-B51F09C96B3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90600" y="5831258"/>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56633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a:extLst>
              <a:ext uri="{FF2B5EF4-FFF2-40B4-BE49-F238E27FC236}">
                <a16:creationId xmlns:a16="http://schemas.microsoft.com/office/drawing/2014/main" id="{21A3F211-8433-492D-8F36-D8EBB8C72F98}"/>
              </a:ext>
            </a:extLst>
          </p:cNvPr>
          <p:cNvSpPr>
            <a:spLocks noGrp="1" noChangeArrowheads="1"/>
          </p:cNvSpPr>
          <p:nvPr>
            <p:ph type="title"/>
          </p:nvPr>
        </p:nvSpPr>
        <p:spPr>
          <a:xfrm>
            <a:off x="5676551" y="609600"/>
            <a:ext cx="2802951" cy="1320800"/>
          </a:xfrm>
        </p:spPr>
        <p:txBody>
          <a:bodyPr>
            <a:normAutofit/>
          </a:bodyPr>
          <a:lstStyle/>
          <a:p>
            <a:pPr eaLnBrk="1" hangingPunct="1"/>
            <a:r>
              <a:rPr lang="en-US" altLang="en-US" dirty="0"/>
              <a:t>Thank You</a:t>
            </a:r>
          </a:p>
        </p:txBody>
      </p:sp>
      <p:sp>
        <p:nvSpPr>
          <p:cNvPr id="62467" name="Content Placeholder 2">
            <a:extLst>
              <a:ext uri="{FF2B5EF4-FFF2-40B4-BE49-F238E27FC236}">
                <a16:creationId xmlns:a16="http://schemas.microsoft.com/office/drawing/2014/main" id="{E6D4066E-2205-4458-AEFF-27ECF5A6684F}"/>
              </a:ext>
            </a:extLst>
          </p:cNvPr>
          <p:cNvSpPr>
            <a:spLocks noGrp="1" noChangeArrowheads="1"/>
          </p:cNvSpPr>
          <p:nvPr>
            <p:ph idx="1"/>
          </p:nvPr>
        </p:nvSpPr>
        <p:spPr>
          <a:xfrm>
            <a:off x="5431171" y="2160590"/>
            <a:ext cx="6332203" cy="4497385"/>
          </a:xfrm>
        </p:spPr>
        <p:txBody>
          <a:bodyPr>
            <a:normAutofit fontScale="25000" lnSpcReduction="20000"/>
          </a:bodyPr>
          <a:lstStyle/>
          <a:p>
            <a:pPr>
              <a:lnSpc>
                <a:spcPct val="90000"/>
              </a:lnSpc>
              <a:buClr>
                <a:srgbClr val="A5A23F"/>
              </a:buClr>
              <a:defRPr/>
            </a:pPr>
            <a:endParaRPr lang="en-US" altLang="en-US" sz="700" dirty="0"/>
          </a:p>
          <a:p>
            <a:pPr>
              <a:lnSpc>
                <a:spcPct val="90000"/>
              </a:lnSpc>
              <a:buClr>
                <a:srgbClr val="A5A23F"/>
              </a:buClr>
              <a:defRPr/>
            </a:pPr>
            <a:endParaRPr lang="en-US" altLang="en-US" sz="700" dirty="0"/>
          </a:p>
          <a:p>
            <a:pPr>
              <a:lnSpc>
                <a:spcPct val="90000"/>
              </a:lnSpc>
              <a:buClr>
                <a:srgbClr val="A5A23F"/>
              </a:buClr>
              <a:defRPr/>
            </a:pPr>
            <a:endParaRPr lang="en-US" altLang="en-US" sz="700" dirty="0"/>
          </a:p>
          <a:p>
            <a:pPr>
              <a:lnSpc>
                <a:spcPct val="90000"/>
              </a:lnSpc>
              <a:buClr>
                <a:srgbClr val="A5A23F"/>
              </a:buClr>
              <a:defRPr/>
            </a:pPr>
            <a:endParaRPr lang="en-US" altLang="en-US" sz="700" dirty="0"/>
          </a:p>
          <a:p>
            <a:pPr>
              <a:lnSpc>
                <a:spcPct val="90000"/>
              </a:lnSpc>
              <a:buClr>
                <a:srgbClr val="A5A23F"/>
              </a:buClr>
              <a:defRPr/>
            </a:pPr>
            <a:endParaRPr lang="en-US" altLang="en-US" sz="700" dirty="0"/>
          </a:p>
          <a:p>
            <a:pPr>
              <a:lnSpc>
                <a:spcPct val="90000"/>
              </a:lnSpc>
              <a:buClr>
                <a:srgbClr val="A5A23F"/>
              </a:buClr>
              <a:defRPr/>
            </a:pPr>
            <a:endParaRPr lang="en-US" altLang="en-US" sz="700" dirty="0"/>
          </a:p>
          <a:p>
            <a:pPr>
              <a:lnSpc>
                <a:spcPct val="90000"/>
              </a:lnSpc>
              <a:buClr>
                <a:srgbClr val="A5A23F"/>
              </a:buClr>
              <a:defRPr/>
            </a:pPr>
            <a:endParaRPr lang="en-US" altLang="en-US" sz="700" dirty="0"/>
          </a:p>
          <a:p>
            <a:pPr>
              <a:lnSpc>
                <a:spcPct val="90000"/>
              </a:lnSpc>
              <a:buClr>
                <a:srgbClr val="A5A23F"/>
              </a:buClr>
              <a:defRPr/>
            </a:pPr>
            <a:endParaRPr lang="en-US" altLang="en-US" sz="700" dirty="0"/>
          </a:p>
          <a:p>
            <a:pPr>
              <a:lnSpc>
                <a:spcPct val="90000"/>
              </a:lnSpc>
              <a:buClr>
                <a:srgbClr val="A5A23F"/>
              </a:buClr>
              <a:defRPr/>
            </a:pPr>
            <a:r>
              <a:rPr lang="en-US" altLang="en-US" sz="11200" i="1" dirty="0">
                <a:latin typeface="Times New Roman" panose="02020603050405020304" pitchFamily="18" charset="0"/>
                <a:cs typeface="Times New Roman" panose="02020603050405020304" pitchFamily="18" charset="0"/>
              </a:rPr>
              <a:t>The nation behaves well if it treats natural resources as assets, it must turn over to the next generation increased, not impaired, in value” </a:t>
            </a:r>
          </a:p>
          <a:p>
            <a:pPr>
              <a:lnSpc>
                <a:spcPct val="90000"/>
              </a:lnSpc>
              <a:buClr>
                <a:srgbClr val="A5A23F"/>
              </a:buClr>
              <a:defRPr/>
            </a:pPr>
            <a:r>
              <a:rPr lang="en-US" altLang="en-US" sz="11200" dirty="0"/>
              <a:t>-</a:t>
            </a:r>
            <a:r>
              <a:rPr lang="en-US" altLang="en-US" sz="11200" dirty="0">
                <a:latin typeface="Times New Roman" panose="02020603050405020304" pitchFamily="18" charset="0"/>
                <a:cs typeface="Times New Roman" panose="02020603050405020304" pitchFamily="18" charset="0"/>
              </a:rPr>
              <a:t>Theodore Roosevelt (1910)</a:t>
            </a:r>
          </a:p>
          <a:p>
            <a:pPr>
              <a:lnSpc>
                <a:spcPct val="90000"/>
              </a:lnSpc>
              <a:buClr>
                <a:srgbClr val="A5A23F"/>
              </a:buClr>
              <a:defRPr/>
            </a:pPr>
            <a:endParaRPr lang="en-US" altLang="en-US" sz="2800" dirty="0"/>
          </a:p>
          <a:p>
            <a:pPr>
              <a:lnSpc>
                <a:spcPct val="90000"/>
              </a:lnSpc>
              <a:buClr>
                <a:srgbClr val="A5A23F"/>
              </a:buClr>
              <a:defRPr/>
            </a:pPr>
            <a:r>
              <a:rPr lang="en-US" altLang="en-US" sz="5600" i="1" dirty="0">
                <a:latin typeface="Times New Roman" panose="02020603050405020304" pitchFamily="18" charset="0"/>
                <a:cs typeface="Times New Roman" panose="02020603050405020304" pitchFamily="18" charset="0"/>
              </a:rPr>
              <a:t>David Gould, Director</a:t>
            </a:r>
          </a:p>
          <a:p>
            <a:pPr>
              <a:lnSpc>
                <a:spcPct val="90000"/>
              </a:lnSpc>
              <a:buClr>
                <a:srgbClr val="A5A23F"/>
              </a:buClr>
              <a:defRPr/>
            </a:pPr>
            <a:r>
              <a:rPr lang="en-US" altLang="en-US" sz="5600" i="1" dirty="0">
                <a:latin typeface="Times New Roman" panose="02020603050405020304" pitchFamily="18" charset="0"/>
                <a:cs typeface="Times New Roman" panose="02020603050405020304" pitchFamily="18" charset="0"/>
              </a:rPr>
              <a:t>Department of Energy and Environment </a:t>
            </a:r>
          </a:p>
          <a:p>
            <a:pPr>
              <a:lnSpc>
                <a:spcPct val="90000"/>
              </a:lnSpc>
              <a:buClr>
                <a:srgbClr val="A5A23F"/>
              </a:buClr>
              <a:defRPr/>
            </a:pPr>
            <a:r>
              <a:rPr lang="en-US" altLang="en-US" sz="5600" i="1" dirty="0">
                <a:latin typeface="Times New Roman" panose="02020603050405020304" pitchFamily="18" charset="0"/>
                <a:cs typeface="Times New Roman" panose="02020603050405020304" pitchFamily="18" charset="0"/>
              </a:rPr>
              <a:t>508-747-1620 x 10134</a:t>
            </a:r>
          </a:p>
          <a:p>
            <a:pPr>
              <a:lnSpc>
                <a:spcPct val="90000"/>
              </a:lnSpc>
              <a:buClr>
                <a:srgbClr val="A5A23F"/>
              </a:buClr>
              <a:defRPr/>
            </a:pPr>
            <a:r>
              <a:rPr lang="en-US" altLang="en-US" sz="5600" i="1" dirty="0">
                <a:latin typeface="Times New Roman" panose="02020603050405020304" pitchFamily="18" charset="0"/>
                <a:cs typeface="Times New Roman" panose="02020603050405020304" pitchFamily="18" charset="0"/>
              </a:rPr>
              <a:t>dgould@plymouth-ma.gov</a:t>
            </a:r>
            <a:endParaRPr lang="en-US" sz="5600" dirty="0">
              <a:latin typeface="Times New Roman" panose="02020603050405020304" pitchFamily="18" charset="0"/>
              <a:cs typeface="Times New Roman" panose="02020603050405020304" pitchFamily="18" charset="0"/>
            </a:endParaRPr>
          </a:p>
        </p:txBody>
      </p:sp>
      <p:pic>
        <p:nvPicPr>
          <p:cNvPr id="62468" name="Picture 2" descr="C:\Users\dgould\Desktop\Picture18.jpg">
            <a:extLst>
              <a:ext uri="{FF2B5EF4-FFF2-40B4-BE49-F238E27FC236}">
                <a16:creationId xmlns:a16="http://schemas.microsoft.com/office/drawing/2014/main" id="{870A20DD-97DA-486E-A9E1-27E5FAB9F6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689" r="42061"/>
          <a:stretch/>
        </p:blipFill>
        <p:spPr bwMode="auto">
          <a:xfrm>
            <a:off x="1524020" y="-1"/>
            <a:ext cx="404620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DC3660-DCBD-11D9-3A43-CE6025B6A854}"/>
              </a:ext>
            </a:extLst>
          </p:cNvPr>
          <p:cNvSpPr>
            <a:spLocks noGrp="1"/>
          </p:cNvSpPr>
          <p:nvPr>
            <p:ph type="title"/>
          </p:nvPr>
        </p:nvSpPr>
        <p:spPr>
          <a:xfrm>
            <a:off x="914401" y="1371600"/>
            <a:ext cx="3943762" cy="1314443"/>
          </a:xfrm>
        </p:spPr>
        <p:txBody>
          <a:bodyPr>
            <a:normAutofit/>
          </a:bodyPr>
          <a:lstStyle/>
          <a:p>
            <a:pPr>
              <a:lnSpc>
                <a:spcPct val="90000"/>
              </a:lnSpc>
            </a:pPr>
            <a:r>
              <a:rPr lang="en-US" sz="2800" dirty="0"/>
              <a:t>Town Brook Restoration Program and its Historical Context </a:t>
            </a:r>
          </a:p>
        </p:txBody>
      </p:sp>
      <p:sp>
        <p:nvSpPr>
          <p:cNvPr id="3" name="Content Placeholder 2">
            <a:extLst>
              <a:ext uri="{FF2B5EF4-FFF2-40B4-BE49-F238E27FC236}">
                <a16:creationId xmlns:a16="http://schemas.microsoft.com/office/drawing/2014/main" id="{DE0037CF-607A-9556-6D3C-CF4EC127ADDB}"/>
              </a:ext>
            </a:extLst>
          </p:cNvPr>
          <p:cNvSpPr>
            <a:spLocks noGrp="1"/>
          </p:cNvSpPr>
          <p:nvPr>
            <p:ph idx="1"/>
          </p:nvPr>
        </p:nvSpPr>
        <p:spPr>
          <a:xfrm>
            <a:off x="914400" y="2853369"/>
            <a:ext cx="3943762" cy="3480756"/>
          </a:xfrm>
        </p:spPr>
        <p:txBody>
          <a:bodyPr>
            <a:normAutofit/>
          </a:bodyPr>
          <a:lstStyle/>
          <a:p>
            <a:pPr>
              <a:lnSpc>
                <a:spcPct val="110000"/>
              </a:lnSpc>
            </a:pPr>
            <a:r>
              <a:rPr lang="en-US" sz="1300" dirty="0"/>
              <a:t>All dams within the local historic district and within National Register District.</a:t>
            </a:r>
          </a:p>
          <a:p>
            <a:pPr>
              <a:lnSpc>
                <a:spcPct val="110000"/>
              </a:lnSpc>
            </a:pPr>
            <a:endParaRPr lang="en-US" sz="1300" dirty="0"/>
          </a:p>
          <a:p>
            <a:pPr>
              <a:lnSpc>
                <a:spcPct val="110000"/>
              </a:lnSpc>
            </a:pPr>
            <a:r>
              <a:rPr lang="en-US" sz="1300" dirty="0"/>
              <a:t>Most dams date to 1790’s and early 1800’s –Era of Industrialization</a:t>
            </a:r>
          </a:p>
          <a:p>
            <a:pPr>
              <a:lnSpc>
                <a:spcPct val="110000"/>
              </a:lnSpc>
            </a:pPr>
            <a:endParaRPr lang="en-US" sz="1300" dirty="0"/>
          </a:p>
          <a:p>
            <a:pPr>
              <a:lnSpc>
                <a:spcPct val="110000"/>
              </a:lnSpc>
            </a:pPr>
            <a:r>
              <a:rPr lang="en-US" sz="1300" dirty="0"/>
              <a:t>One dam dates back to 1636</a:t>
            </a:r>
          </a:p>
          <a:p>
            <a:pPr>
              <a:lnSpc>
                <a:spcPct val="110000"/>
              </a:lnSpc>
            </a:pPr>
            <a:endParaRPr lang="en-US" sz="1300" dirty="0"/>
          </a:p>
          <a:p>
            <a:pPr>
              <a:lnSpc>
                <a:spcPct val="110000"/>
              </a:lnSpc>
            </a:pPr>
            <a:r>
              <a:rPr lang="en-US" sz="1300" dirty="0"/>
              <a:t>Most dams are “considered” historic but what does that really mean? Varies by community and overall context. </a:t>
            </a:r>
          </a:p>
          <a:p>
            <a:pPr>
              <a:lnSpc>
                <a:spcPct val="110000"/>
              </a:lnSpc>
            </a:pPr>
            <a:endParaRPr lang="en-US" sz="1300" dirty="0"/>
          </a:p>
          <a:p>
            <a:pPr>
              <a:lnSpc>
                <a:spcPct val="110000"/>
              </a:lnSpc>
            </a:pPr>
            <a:endParaRPr lang="en-US" sz="1300" dirty="0"/>
          </a:p>
          <a:p>
            <a:pPr>
              <a:lnSpc>
                <a:spcPct val="110000"/>
              </a:lnSpc>
            </a:pPr>
            <a:endParaRPr lang="en-US" sz="1300" dirty="0"/>
          </a:p>
        </p:txBody>
      </p:sp>
      <p:pic>
        <p:nvPicPr>
          <p:cNvPr id="5" name="Picture 4" descr="Waterfalls in the forest">
            <a:extLst>
              <a:ext uri="{FF2B5EF4-FFF2-40B4-BE49-F238E27FC236}">
                <a16:creationId xmlns:a16="http://schemas.microsoft.com/office/drawing/2014/main" id="{37F2A163-1039-F97D-5FB3-21724A622200}"/>
              </a:ext>
            </a:extLst>
          </p:cNvPr>
          <p:cNvPicPr>
            <a:picLocks noChangeAspect="1"/>
          </p:cNvPicPr>
          <p:nvPr/>
        </p:nvPicPr>
        <p:blipFill rotWithShape="1">
          <a:blip r:embed="rId2"/>
          <a:srcRect l="15923" r="18790" b="-1"/>
          <a:stretch/>
        </p:blipFill>
        <p:spPr>
          <a:xfrm>
            <a:off x="5679452" y="10"/>
            <a:ext cx="6512547" cy="6857990"/>
          </a:xfrm>
          <a:prstGeom prst="rect">
            <a:avLst/>
          </a:prstGeom>
        </p:spPr>
      </p:pic>
      <p:cxnSp>
        <p:nvCxnSpPr>
          <p:cNvPr id="20" name="Straight Connector 19">
            <a:extLst>
              <a:ext uri="{FF2B5EF4-FFF2-40B4-BE49-F238E27FC236}">
                <a16:creationId xmlns:a16="http://schemas.microsoft.com/office/drawing/2014/main" id="{753FE100-D0AB-4AE2-824B-60CFA31EC6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90600"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295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DBDA151C-5770-45E4-AAFF-59E7F4038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5F6133-6685-B64D-4199-EEE95B060B89}"/>
              </a:ext>
            </a:extLst>
          </p:cNvPr>
          <p:cNvSpPr>
            <a:spLocks noGrp="1"/>
          </p:cNvSpPr>
          <p:nvPr>
            <p:ph type="title"/>
          </p:nvPr>
        </p:nvSpPr>
        <p:spPr>
          <a:xfrm>
            <a:off x="914400" y="570750"/>
            <a:ext cx="10409208" cy="1387934"/>
          </a:xfrm>
        </p:spPr>
        <p:txBody>
          <a:bodyPr anchor="b">
            <a:normAutofit/>
          </a:bodyPr>
          <a:lstStyle/>
          <a:p>
            <a:r>
              <a:rPr lang="en-US" dirty="0"/>
              <a:t> Focus of Historic Resources</a:t>
            </a:r>
            <a:br>
              <a:rPr lang="en-US" dirty="0"/>
            </a:br>
            <a:endParaRPr lang="en-US" dirty="0"/>
          </a:p>
        </p:txBody>
      </p:sp>
      <p:cxnSp>
        <p:nvCxnSpPr>
          <p:cNvPr id="24" name="Straight Connector 23">
            <a:extLst>
              <a:ext uri="{FF2B5EF4-FFF2-40B4-BE49-F238E27FC236}">
                <a16:creationId xmlns:a16="http://schemas.microsoft.com/office/drawing/2014/main" id="{E62D3963-2153-4637-96E6-E31BD2CE5D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90600" y="2307479"/>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graphicFrame>
        <p:nvGraphicFramePr>
          <p:cNvPr id="17" name="Content Placeholder 2">
            <a:extLst>
              <a:ext uri="{FF2B5EF4-FFF2-40B4-BE49-F238E27FC236}">
                <a16:creationId xmlns:a16="http://schemas.microsoft.com/office/drawing/2014/main" id="{D675D21A-7F79-A576-CD05-CF090AF4BEE1}"/>
              </a:ext>
            </a:extLst>
          </p:cNvPr>
          <p:cNvGraphicFramePr>
            <a:graphicFrameLocks noGrp="1"/>
          </p:cNvGraphicFramePr>
          <p:nvPr>
            <p:ph idx="1"/>
            <p:extLst>
              <p:ext uri="{D42A27DB-BD31-4B8C-83A1-F6EECF244321}">
                <p14:modId xmlns:p14="http://schemas.microsoft.com/office/powerpoint/2010/main" val="1770972378"/>
              </p:ext>
            </p:extLst>
          </p:nvPr>
        </p:nvGraphicFramePr>
        <p:xfrm>
          <a:off x="914400" y="2559050"/>
          <a:ext cx="10363200" cy="3382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033754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637580D-1176-4083-A9A1-BD8ED08996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9F21FA-489C-6458-F6EB-2410BD107951}"/>
              </a:ext>
            </a:extLst>
          </p:cNvPr>
          <p:cNvSpPr>
            <a:spLocks noGrp="1"/>
          </p:cNvSpPr>
          <p:nvPr>
            <p:ph type="title"/>
          </p:nvPr>
        </p:nvSpPr>
        <p:spPr>
          <a:xfrm>
            <a:off x="1734411" y="1249326"/>
            <a:ext cx="9669008" cy="1139911"/>
          </a:xfrm>
        </p:spPr>
        <p:txBody>
          <a:bodyPr>
            <a:normAutofit/>
          </a:bodyPr>
          <a:lstStyle/>
          <a:p>
            <a:pPr algn="r"/>
            <a:r>
              <a:rPr lang="en-US" dirty="0"/>
              <a:t>Native History Considerations</a:t>
            </a:r>
            <a:endParaRPr lang="en-US"/>
          </a:p>
        </p:txBody>
      </p:sp>
      <p:cxnSp>
        <p:nvCxnSpPr>
          <p:cNvPr id="11" name="Straight Connector 10">
            <a:extLst>
              <a:ext uri="{FF2B5EF4-FFF2-40B4-BE49-F238E27FC236}">
                <a16:creationId xmlns:a16="http://schemas.microsoft.com/office/drawing/2014/main" id="{0E3AD75E-1A77-4E2E-BFE0-452AC51936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379149"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D96583A7-63E8-323C-D6F7-D826177F7385}"/>
              </a:ext>
            </a:extLst>
          </p:cNvPr>
          <p:cNvGraphicFramePr>
            <a:graphicFrameLocks noGrp="1"/>
          </p:cNvGraphicFramePr>
          <p:nvPr>
            <p:ph idx="1"/>
            <p:extLst>
              <p:ext uri="{D42A27DB-BD31-4B8C-83A1-F6EECF244321}">
                <p14:modId xmlns:p14="http://schemas.microsoft.com/office/powerpoint/2010/main" val="4052756616"/>
              </p:ext>
            </p:extLst>
          </p:nvPr>
        </p:nvGraphicFramePr>
        <p:xfrm>
          <a:off x="428242" y="2062003"/>
          <a:ext cx="10929769" cy="45431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997941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BDA151C-5770-45E4-AAFF-59E7F4038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1DF12D4-FEBC-6C61-36E9-23F601A4BF4F}"/>
              </a:ext>
            </a:extLst>
          </p:cNvPr>
          <p:cNvSpPr>
            <a:spLocks noGrp="1"/>
          </p:cNvSpPr>
          <p:nvPr>
            <p:ph type="title"/>
          </p:nvPr>
        </p:nvSpPr>
        <p:spPr>
          <a:xfrm>
            <a:off x="914400" y="914399"/>
            <a:ext cx="3818626" cy="4578624"/>
          </a:xfrm>
        </p:spPr>
        <p:txBody>
          <a:bodyPr anchor="b">
            <a:normAutofit/>
          </a:bodyPr>
          <a:lstStyle/>
          <a:p>
            <a:r>
              <a:rPr lang="en-US" dirty="0"/>
              <a:t>Natural History Considerations </a:t>
            </a:r>
          </a:p>
        </p:txBody>
      </p:sp>
      <p:cxnSp>
        <p:nvCxnSpPr>
          <p:cNvPr id="11" name="Straight Connector 10">
            <a:extLst>
              <a:ext uri="{FF2B5EF4-FFF2-40B4-BE49-F238E27FC236}">
                <a16:creationId xmlns:a16="http://schemas.microsoft.com/office/drawing/2014/main" id="{B209265E-E0D7-493B-97CE-2263D50C3F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90600" y="5831258"/>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FC54309D-C43D-910F-5857-3252824429E0}"/>
              </a:ext>
            </a:extLst>
          </p:cNvPr>
          <p:cNvGraphicFramePr>
            <a:graphicFrameLocks noGrp="1"/>
          </p:cNvGraphicFramePr>
          <p:nvPr>
            <p:ph idx="1"/>
            <p:extLst>
              <p:ext uri="{D42A27DB-BD31-4B8C-83A1-F6EECF244321}">
                <p14:modId xmlns:p14="http://schemas.microsoft.com/office/powerpoint/2010/main" val="2264916723"/>
              </p:ext>
            </p:extLst>
          </p:nvPr>
        </p:nvGraphicFramePr>
        <p:xfrm>
          <a:off x="5724040" y="891606"/>
          <a:ext cx="5732206" cy="50747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412639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F7017262-EEEC-4F5E-917D-A55E68A119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533640" y="-1533639"/>
            <a:ext cx="4735963" cy="7803244"/>
          </a:xfrm>
          <a:prstGeom prst="rect">
            <a:avLst/>
          </a:prstGeom>
          <a:gradFill flip="none" rotWithShape="1">
            <a:gsLst>
              <a:gs pos="0">
                <a:srgbClr val="000000">
                  <a:alpha val="0"/>
                </a:srgbClr>
              </a:gs>
              <a:gs pos="58000">
                <a:srgbClr val="000000">
                  <a:alpha val="55000"/>
                </a:srgbClr>
              </a:gs>
              <a:gs pos="93000">
                <a:srgbClr val="000000">
                  <a:alpha val="64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3850ABE-123D-1964-06CB-808E1E43C0D6}"/>
              </a:ext>
            </a:extLst>
          </p:cNvPr>
          <p:cNvSpPr>
            <a:spLocks noGrp="1"/>
          </p:cNvSpPr>
          <p:nvPr>
            <p:ph type="title"/>
          </p:nvPr>
        </p:nvSpPr>
        <p:spPr>
          <a:xfrm>
            <a:off x="104775" y="1371600"/>
            <a:ext cx="7172325" cy="3156253"/>
          </a:xfrm>
        </p:spPr>
        <p:txBody>
          <a:bodyPr>
            <a:normAutofit/>
          </a:bodyPr>
          <a:lstStyle/>
          <a:p>
            <a:r>
              <a:rPr lang="en-US" dirty="0">
                <a:solidFill>
                  <a:srgbClr val="FFFFFF"/>
                </a:solidFill>
              </a:rPr>
              <a:t>Dam Removal and Historical/Archaeological Review</a:t>
            </a:r>
          </a:p>
        </p:txBody>
      </p:sp>
      <p:sp>
        <p:nvSpPr>
          <p:cNvPr id="3" name="Content Placeholder 2">
            <a:extLst>
              <a:ext uri="{FF2B5EF4-FFF2-40B4-BE49-F238E27FC236}">
                <a16:creationId xmlns:a16="http://schemas.microsoft.com/office/drawing/2014/main" id="{8A09F425-7B90-5E72-0AB9-A39CF11CF5A4}"/>
              </a:ext>
            </a:extLst>
          </p:cNvPr>
          <p:cNvSpPr>
            <a:spLocks noGrp="1"/>
          </p:cNvSpPr>
          <p:nvPr>
            <p:ph idx="1"/>
          </p:nvPr>
        </p:nvSpPr>
        <p:spPr>
          <a:xfrm>
            <a:off x="8595359" y="1005840"/>
            <a:ext cx="3195022" cy="4910828"/>
          </a:xfrm>
        </p:spPr>
        <p:txBody>
          <a:bodyPr>
            <a:normAutofit fontScale="92500" lnSpcReduction="20000"/>
          </a:bodyPr>
          <a:lstStyle/>
          <a:p>
            <a:r>
              <a:rPr lang="en-US" dirty="0"/>
              <a:t>Regulatory Entities: Local Historic District Commissions, Massachusetts Historical Commission (SHPO), Native Tribes (Mashpee Wampanoag, Aquinnah Wampanoag and Narragansetts </a:t>
            </a:r>
          </a:p>
          <a:p>
            <a:endParaRPr lang="en-US" dirty="0"/>
          </a:p>
          <a:p>
            <a:r>
              <a:rPr lang="en-US" dirty="0"/>
              <a:t>Jargons and anacronyms: Section 106, APE, Contributing elements, Lead Federal Agency, MOA. </a:t>
            </a:r>
          </a:p>
        </p:txBody>
      </p:sp>
      <p:cxnSp>
        <p:nvCxnSpPr>
          <p:cNvPr id="21" name="Straight Connector 20">
            <a:extLst>
              <a:ext uri="{FF2B5EF4-FFF2-40B4-BE49-F238E27FC236}">
                <a16:creationId xmlns:a16="http://schemas.microsoft.com/office/drawing/2014/main" id="{9A3EDAAA-869E-4AA2-A7CE-BF2C025963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90600"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13934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18EE42F0-2470-417A-8666-6E3266FEB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8105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50" descr="Illuminated San Francisco City Hall">
            <a:extLst>
              <a:ext uri="{FF2B5EF4-FFF2-40B4-BE49-F238E27FC236}">
                <a16:creationId xmlns:a16="http://schemas.microsoft.com/office/drawing/2014/main" id="{DD0FE67E-CEB2-7C18-2007-1DACCCACF815}"/>
              </a:ext>
            </a:extLst>
          </p:cNvPr>
          <p:cNvPicPr>
            <a:picLocks noChangeAspect="1"/>
          </p:cNvPicPr>
          <p:nvPr/>
        </p:nvPicPr>
        <p:blipFill rotWithShape="1">
          <a:blip r:embed="rId2">
            <a:alphaModFix amt="40000"/>
          </a:blip>
          <a:srcRect l="9547" r="14456" b="-1"/>
          <a:stretch/>
        </p:blipFill>
        <p:spPr>
          <a:xfrm>
            <a:off x="2553" y="10"/>
            <a:ext cx="7807947" cy="6857990"/>
          </a:xfrm>
          <a:prstGeom prst="rect">
            <a:avLst/>
          </a:prstGeom>
        </p:spPr>
      </p:pic>
      <p:sp>
        <p:nvSpPr>
          <p:cNvPr id="2" name="Title 1">
            <a:extLst>
              <a:ext uri="{FF2B5EF4-FFF2-40B4-BE49-F238E27FC236}">
                <a16:creationId xmlns:a16="http://schemas.microsoft.com/office/drawing/2014/main" id="{508FCA79-D7DC-2B6E-3A8A-812E335360C7}"/>
              </a:ext>
            </a:extLst>
          </p:cNvPr>
          <p:cNvSpPr>
            <a:spLocks noGrp="1"/>
          </p:cNvSpPr>
          <p:nvPr>
            <p:ph type="title"/>
          </p:nvPr>
        </p:nvSpPr>
        <p:spPr>
          <a:xfrm>
            <a:off x="914400" y="1371600"/>
            <a:ext cx="5181600" cy="4111315"/>
          </a:xfrm>
        </p:spPr>
        <p:txBody>
          <a:bodyPr anchor="b">
            <a:normAutofit/>
          </a:bodyPr>
          <a:lstStyle/>
          <a:p>
            <a:r>
              <a:rPr lang="en-US">
                <a:solidFill>
                  <a:srgbClr val="FFFFFF"/>
                </a:solidFill>
              </a:rPr>
              <a:t>Section 106</a:t>
            </a:r>
          </a:p>
        </p:txBody>
      </p:sp>
      <p:sp>
        <p:nvSpPr>
          <p:cNvPr id="3" name="Content Placeholder 2">
            <a:extLst>
              <a:ext uri="{FF2B5EF4-FFF2-40B4-BE49-F238E27FC236}">
                <a16:creationId xmlns:a16="http://schemas.microsoft.com/office/drawing/2014/main" id="{BCB53961-8151-55AC-F9D2-23612132AF5A}"/>
              </a:ext>
            </a:extLst>
          </p:cNvPr>
          <p:cNvSpPr>
            <a:spLocks noGrp="1"/>
          </p:cNvSpPr>
          <p:nvPr>
            <p:ph idx="1"/>
          </p:nvPr>
        </p:nvSpPr>
        <p:spPr>
          <a:xfrm>
            <a:off x="7810500" y="774552"/>
            <a:ext cx="4378947" cy="5167278"/>
          </a:xfrm>
        </p:spPr>
        <p:txBody>
          <a:bodyPr>
            <a:normAutofit/>
          </a:bodyPr>
          <a:lstStyle/>
          <a:p>
            <a:pPr>
              <a:lnSpc>
                <a:spcPct val="110000"/>
              </a:lnSpc>
            </a:pPr>
            <a:r>
              <a:rPr lang="en-US" b="0" i="0" dirty="0">
                <a:effectLst/>
                <a:latin typeface="minion-pro"/>
              </a:rPr>
              <a:t>Section 106 of the National Historic Preservation Act of 1966 (NHPA) requires federal agencies to consider the effects on historic properties of projects they carry out, assist, fund, permit, license, or approve throughout the country. If a federal or federally-assisted project has the potential to affect historic properties, a Section 106 review will take place.</a:t>
            </a:r>
            <a:endParaRPr lang="en-US" dirty="0"/>
          </a:p>
        </p:txBody>
      </p:sp>
      <p:cxnSp>
        <p:nvCxnSpPr>
          <p:cNvPr id="48" name="Straight Connector 47">
            <a:extLst>
              <a:ext uri="{FF2B5EF4-FFF2-40B4-BE49-F238E27FC236}">
                <a16:creationId xmlns:a16="http://schemas.microsoft.com/office/drawing/2014/main" id="{2B808FA7-8D8C-4B9F-8206-75CF6103109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90600" y="5828694"/>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61024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DBDA151C-5770-45E4-AAFF-59E7F4038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D9017A-CB6B-1610-160C-3BD94E47D017}"/>
              </a:ext>
            </a:extLst>
          </p:cNvPr>
          <p:cNvSpPr>
            <a:spLocks noGrp="1"/>
          </p:cNvSpPr>
          <p:nvPr>
            <p:ph type="title"/>
          </p:nvPr>
        </p:nvSpPr>
        <p:spPr>
          <a:xfrm>
            <a:off x="914400" y="570750"/>
            <a:ext cx="10409208" cy="494256"/>
          </a:xfrm>
        </p:spPr>
        <p:txBody>
          <a:bodyPr anchor="b">
            <a:normAutofit fontScale="90000"/>
          </a:bodyPr>
          <a:lstStyle/>
          <a:p>
            <a:r>
              <a:rPr lang="en-US" dirty="0"/>
              <a:t>Basic Terms</a:t>
            </a:r>
          </a:p>
        </p:txBody>
      </p:sp>
      <p:cxnSp>
        <p:nvCxnSpPr>
          <p:cNvPr id="21" name="Straight Connector 20">
            <a:extLst>
              <a:ext uri="{FF2B5EF4-FFF2-40B4-BE49-F238E27FC236}">
                <a16:creationId xmlns:a16="http://schemas.microsoft.com/office/drawing/2014/main" id="{E62D3963-2153-4637-96E6-E31BD2CE5D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90600" y="2307479"/>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341AB386-09B4-9C79-D349-F631B4599C02}"/>
              </a:ext>
            </a:extLst>
          </p:cNvPr>
          <p:cNvGraphicFramePr>
            <a:graphicFrameLocks noGrp="1"/>
          </p:cNvGraphicFramePr>
          <p:nvPr>
            <p:ph idx="1"/>
            <p:extLst>
              <p:ext uri="{D42A27DB-BD31-4B8C-83A1-F6EECF244321}">
                <p14:modId xmlns:p14="http://schemas.microsoft.com/office/powerpoint/2010/main" val="277961502"/>
              </p:ext>
            </p:extLst>
          </p:nvPr>
        </p:nvGraphicFramePr>
        <p:xfrm>
          <a:off x="914400" y="1215614"/>
          <a:ext cx="10363200" cy="54003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15865553"/>
      </p:ext>
    </p:extLst>
  </p:cSld>
  <p:clrMapOvr>
    <a:masterClrMapping/>
  </p:clrMapOvr>
</p:sld>
</file>

<file path=ppt/theme/theme1.xml><?xml version="1.0" encoding="utf-8"?>
<a:theme xmlns:a="http://schemas.openxmlformats.org/drawingml/2006/main" name="DashVTI">
  <a:themeElements>
    <a:clrScheme name="AnalogousFromDarkSeedLeftStep">
      <a:dk1>
        <a:srgbClr val="000000"/>
      </a:dk1>
      <a:lt1>
        <a:srgbClr val="FFFFFF"/>
      </a:lt1>
      <a:dk2>
        <a:srgbClr val="412E24"/>
      </a:dk2>
      <a:lt2>
        <a:srgbClr val="E8E2E8"/>
      </a:lt2>
      <a:accent1>
        <a:srgbClr val="47B547"/>
      </a:accent1>
      <a:accent2>
        <a:srgbClr val="6CB13B"/>
      </a:accent2>
      <a:accent3>
        <a:srgbClr val="98A942"/>
      </a:accent3>
      <a:accent4>
        <a:srgbClr val="B1933B"/>
      </a:accent4>
      <a:accent5>
        <a:srgbClr val="C3744D"/>
      </a:accent5>
      <a:accent6>
        <a:srgbClr val="B13B45"/>
      </a:accent6>
      <a:hlink>
        <a:srgbClr val="AF743A"/>
      </a:hlink>
      <a:folHlink>
        <a:srgbClr val="7F7F7F"/>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443</TotalTime>
  <Words>1056</Words>
  <Application>Microsoft Office PowerPoint</Application>
  <PresentationFormat>Widescreen</PresentationFormat>
  <Paragraphs>96</Paragraphs>
  <Slides>28</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-apple-system</vt:lpstr>
      <vt:lpstr>Arial</vt:lpstr>
      <vt:lpstr>Calibri</vt:lpstr>
      <vt:lpstr>Grandview Display</vt:lpstr>
      <vt:lpstr>minion-pro</vt:lpstr>
      <vt:lpstr>Roboto</vt:lpstr>
      <vt:lpstr>Times New Roman</vt:lpstr>
      <vt:lpstr>DashVTI</vt:lpstr>
      <vt:lpstr>Dam Removal and Local Impacts: Historic and Archaeological Resources</vt:lpstr>
      <vt:lpstr>Town Brook Restoration Program</vt:lpstr>
      <vt:lpstr>Town Brook Restoration Program and its Historical Context </vt:lpstr>
      <vt:lpstr> Focus of Historic Resources </vt:lpstr>
      <vt:lpstr>Native History Considerations</vt:lpstr>
      <vt:lpstr>Natural History Considerations </vt:lpstr>
      <vt:lpstr>Dam Removal and Historical/Archaeological Review</vt:lpstr>
      <vt:lpstr>Section 106</vt:lpstr>
      <vt:lpstr>Basic Terms</vt:lpstr>
      <vt:lpstr>Common Steps</vt:lpstr>
      <vt:lpstr>Lead Federal Agency</vt:lpstr>
      <vt:lpstr>Permitting Challenges</vt:lpstr>
      <vt:lpstr>Memorandum of Agreement</vt:lpstr>
      <vt:lpstr>Moving Forward</vt:lpstr>
      <vt:lpstr>Avoidance and Mitigation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Dam Removal and Local Impacts: Historic and Archaological Resources</dc:title>
  <dc:creator>David Gould</dc:creator>
  <cp:lastModifiedBy>David Gould</cp:lastModifiedBy>
  <cp:revision>16</cp:revision>
  <dcterms:created xsi:type="dcterms:W3CDTF">2024-01-23T19:29:34Z</dcterms:created>
  <dcterms:modified xsi:type="dcterms:W3CDTF">2024-02-05T23:48:33Z</dcterms:modified>
</cp:coreProperties>
</file>